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59" r:id="rId4"/>
    <p:sldId id="258" r:id="rId5"/>
    <p:sldId id="261" r:id="rId6"/>
    <p:sldId id="257" r:id="rId7"/>
    <p:sldId id="274" r:id="rId8"/>
    <p:sldId id="262" r:id="rId9"/>
    <p:sldId id="263" r:id="rId10"/>
    <p:sldId id="277" r:id="rId11"/>
    <p:sldId id="276" r:id="rId12"/>
    <p:sldId id="264" r:id="rId13"/>
    <p:sldId id="265" r:id="rId14"/>
    <p:sldId id="266" r:id="rId15"/>
    <p:sldId id="267" r:id="rId16"/>
    <p:sldId id="278" r:id="rId17"/>
    <p:sldId id="268" r:id="rId18"/>
    <p:sldId id="269" r:id="rId19"/>
    <p:sldId id="270" r:id="rId20"/>
    <p:sldId id="279" r:id="rId21"/>
    <p:sldId id="280" r:id="rId22"/>
    <p:sldId id="281" r:id="rId23"/>
    <p:sldId id="282" r:id="rId24"/>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108" d="100"/>
          <a:sy n="108" d="100"/>
        </p:scale>
        <p:origin x="-10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29B09-015C-4AC8-9932-11A1CC64B638}" type="datetimeFigureOut">
              <a:rPr lang="en-US" smtClean="0"/>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44845-23A0-4C53-8019-2DE7A43618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44845-23A0-4C53-8019-2DE7A43618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71973-8527-47D2-972A-9666D9B461BF}"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71973-8527-47D2-972A-9666D9B461BF}"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71973-8527-47D2-972A-9666D9B461BF}"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71973-8527-47D2-972A-9666D9B461BF}"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71973-8527-47D2-972A-9666D9B461BF}"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71973-8527-47D2-972A-9666D9B461BF}"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71973-8527-47D2-972A-9666D9B461BF}" type="datetimeFigureOut">
              <a:rPr lang="en-US" smtClean="0"/>
              <a:pPr/>
              <a:t>9/30/2009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71973-8527-47D2-972A-9666D9B461BF}" type="datetimeFigureOut">
              <a:rPr lang="en-US" smtClean="0"/>
              <a:pPr/>
              <a:t>9/30/2009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71973-8527-47D2-972A-9666D9B461BF}" type="datetimeFigureOut">
              <a:rPr lang="en-US" smtClean="0"/>
              <a:pPr/>
              <a:t>9/30/2009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71973-8527-47D2-972A-9666D9B461BF}"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71973-8527-47D2-972A-9666D9B461BF}"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D4E28-B14C-49FB-B15F-F4746ECCC2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chemeClr val="bg1">
                <a:lumMod val="95000"/>
              </a:schemeClr>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71973-8527-47D2-972A-9666D9B461BF}" type="datetimeFigureOut">
              <a:rPr lang="en-US" smtClean="0"/>
              <a:pPr/>
              <a:t>9/30/2009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4E28-B14C-49FB-B15F-F4746ECCC2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4.png"/><Relationship Id="rId7" Type="http://schemas.openxmlformats.org/officeDocument/2006/relationships/hyperlink" Target="http://shop.duxtel.com.a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routerboard.com/" TargetMode="External"/><Relationship Id="rId5" Type="http://schemas.openxmlformats.org/officeDocument/2006/relationships/hyperlink" Target="http://www.mikrotik.com/"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1030" name="Picture 6"/>
          <p:cNvPicPr>
            <a:picLocks noChangeAspect="1" noChangeArrowheads="1"/>
          </p:cNvPicPr>
          <p:nvPr/>
        </p:nvPicPr>
        <p:blipFill>
          <a:blip r:embed="rId5"/>
          <a:srcRect/>
          <a:stretch>
            <a:fillRect/>
          </a:stretch>
        </p:blipFill>
        <p:spPr bwMode="auto">
          <a:xfrm>
            <a:off x="2857488" y="571480"/>
            <a:ext cx="3429000" cy="3429000"/>
          </a:xfrm>
          <a:prstGeom prst="rect">
            <a:avLst/>
          </a:prstGeom>
          <a:noFill/>
          <a:ln w="9525">
            <a:gradFill flip="none" rotWithShape="1">
              <a:gsLst>
                <a:gs pos="0">
                  <a:schemeClr val="tx1">
                    <a:lumMod val="85000"/>
                    <a:lumOff val="15000"/>
                  </a:schemeClr>
                </a:gs>
                <a:gs pos="50000">
                  <a:schemeClr val="accent1">
                    <a:tint val="44500"/>
                    <a:satMod val="160000"/>
                  </a:schemeClr>
                </a:gs>
                <a:gs pos="100000">
                  <a:schemeClr val="accent1">
                    <a:tint val="23500"/>
                    <a:satMod val="160000"/>
                  </a:schemeClr>
                </a:gs>
              </a:gsLst>
              <a:lin ang="13500000" scaled="1"/>
              <a:tileRect/>
            </a:gradFill>
            <a:miter lim="800000"/>
            <a:headEnd/>
            <a:tailEnd/>
          </a:ln>
        </p:spPr>
      </p:pic>
      <p:sp>
        <p:nvSpPr>
          <p:cNvPr id="17" name="TextBox 16"/>
          <p:cNvSpPr txBox="1"/>
          <p:nvPr/>
        </p:nvSpPr>
        <p:spPr>
          <a:xfrm>
            <a:off x="1500166" y="4143380"/>
            <a:ext cx="6215106" cy="461665"/>
          </a:xfrm>
          <a:prstGeom prst="rect">
            <a:avLst/>
          </a:prstGeom>
          <a:noFill/>
        </p:spPr>
        <p:txBody>
          <a:bodyPr wrap="square" rtlCol="0">
            <a:spAutoFit/>
          </a:bodyPr>
          <a:lstStyle/>
          <a:p>
            <a:pPr algn="ctr"/>
            <a:r>
              <a:rPr lang="en-AU" sz="2400" dirty="0" smtClean="0"/>
              <a:t>Introducing Mikrotik </a:t>
            </a:r>
            <a:r>
              <a:rPr lang="en-AU" sz="2400" dirty="0" err="1" smtClean="0"/>
              <a:t>RouterBoard</a:t>
            </a:r>
            <a:r>
              <a:rPr lang="en-AU" sz="2400" dirty="0" smtClean="0"/>
              <a:t> and </a:t>
            </a:r>
            <a:r>
              <a:rPr lang="en-AU" sz="2400" dirty="0" err="1" smtClean="0"/>
              <a:t>RouterOS</a:t>
            </a:r>
            <a:endParaRPr lang="en-US" sz="2400" dirty="0"/>
          </a:p>
        </p:txBody>
      </p:sp>
      <p:sp>
        <p:nvSpPr>
          <p:cNvPr id="18" name="TextBox 17"/>
          <p:cNvSpPr txBox="1"/>
          <p:nvPr/>
        </p:nvSpPr>
        <p:spPr>
          <a:xfrm>
            <a:off x="5661154" y="4714884"/>
            <a:ext cx="2000264" cy="923330"/>
          </a:xfrm>
          <a:prstGeom prst="rect">
            <a:avLst/>
          </a:prstGeom>
          <a:noFill/>
        </p:spPr>
        <p:txBody>
          <a:bodyPr wrap="square" rtlCol="0">
            <a:spAutoFit/>
          </a:bodyPr>
          <a:lstStyle/>
          <a:p>
            <a:pPr algn="r"/>
            <a:r>
              <a:rPr lang="en-AU" dirty="0" smtClean="0"/>
              <a:t>Mike Everest</a:t>
            </a:r>
          </a:p>
          <a:p>
            <a:pPr algn="r"/>
            <a:r>
              <a:rPr lang="en-AU" dirty="0" smtClean="0"/>
              <a:t>DuxTel Pty Ltd</a:t>
            </a:r>
          </a:p>
          <a:p>
            <a:pPr algn="r"/>
            <a:r>
              <a:rPr lang="en-AU" dirty="0" err="1" smtClean="0"/>
              <a:t>www.duxtel.com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9" name="TextBox 8"/>
          <p:cNvSpPr txBox="1"/>
          <p:nvPr/>
        </p:nvSpPr>
        <p:spPr>
          <a:xfrm>
            <a:off x="3571868" y="500042"/>
            <a:ext cx="5286412" cy="2092881"/>
          </a:xfrm>
          <a:prstGeom prst="rect">
            <a:avLst/>
          </a:prstGeom>
          <a:noFill/>
        </p:spPr>
        <p:txBody>
          <a:bodyPr wrap="square" rtlCol="0">
            <a:spAutoFit/>
          </a:bodyPr>
          <a:lstStyle/>
          <a:p>
            <a:r>
              <a:rPr lang="en-US" sz="4000" dirty="0" err="1" smtClean="0"/>
              <a:t>RouterOS</a:t>
            </a:r>
            <a:endParaRPr lang="en-US" sz="4000" dirty="0" smtClean="0"/>
          </a:p>
          <a:p>
            <a:endParaRPr lang="en-US" dirty="0" smtClean="0"/>
          </a:p>
          <a:p>
            <a:r>
              <a:rPr lang="en-US" dirty="0" err="1" smtClean="0"/>
              <a:t>RouterOS</a:t>
            </a:r>
            <a:r>
              <a:rPr lang="en-US" dirty="0" smtClean="0"/>
              <a:t> </a:t>
            </a:r>
            <a:r>
              <a:rPr lang="en-US" dirty="0"/>
              <a:t>is a stand-alone operating system based on the Linux v2.6 kernel, and our goal here at MikroTik is to provide all these features with a quick and simple installation and an easy to use interface.</a:t>
            </a:r>
            <a:endParaRPr lang="en-US" dirty="0" smtClean="0"/>
          </a:p>
        </p:txBody>
      </p:sp>
      <p:pic>
        <p:nvPicPr>
          <p:cNvPr id="5127" name="Picture 7"/>
          <p:cNvPicPr>
            <a:picLocks noChangeAspect="1" noChangeArrowheads="1"/>
          </p:cNvPicPr>
          <p:nvPr/>
        </p:nvPicPr>
        <p:blipFill>
          <a:blip r:embed="rId5" cstate="print"/>
          <a:srcRect/>
          <a:stretch>
            <a:fillRect/>
          </a:stretch>
        </p:blipFill>
        <p:spPr bwMode="auto">
          <a:xfrm>
            <a:off x="357158" y="500042"/>
            <a:ext cx="3006409" cy="2500330"/>
          </a:xfrm>
          <a:prstGeom prst="rect">
            <a:avLst/>
          </a:prstGeom>
          <a:noFill/>
          <a:ln w="9525">
            <a:noFill/>
            <a:miter lim="800000"/>
            <a:headEnd/>
            <a:tailEnd/>
          </a:ln>
        </p:spPr>
      </p:pic>
      <p:sp>
        <p:nvSpPr>
          <p:cNvPr id="7" name="TextBox 6"/>
          <p:cNvSpPr txBox="1"/>
          <p:nvPr/>
        </p:nvSpPr>
        <p:spPr>
          <a:xfrm>
            <a:off x="428596" y="3357562"/>
            <a:ext cx="8429684" cy="2031325"/>
          </a:xfrm>
          <a:prstGeom prst="rect">
            <a:avLst/>
          </a:prstGeom>
          <a:noFill/>
        </p:spPr>
        <p:txBody>
          <a:bodyPr wrap="square" rtlCol="0">
            <a:spAutoFit/>
          </a:bodyPr>
          <a:lstStyle/>
          <a:p>
            <a:pPr>
              <a:buFont typeface="Arial" pitchFamily="34" charset="0"/>
              <a:buChar char="•"/>
            </a:pPr>
            <a:r>
              <a:rPr lang="en-AU" dirty="0" smtClean="0"/>
              <a:t>Wireless and Wired interfaces (</a:t>
            </a:r>
            <a:r>
              <a:rPr lang="en-AU" dirty="0" err="1" smtClean="0"/>
              <a:t>ethernet</a:t>
            </a:r>
            <a:r>
              <a:rPr lang="en-AU" dirty="0" smtClean="0"/>
              <a:t>)</a:t>
            </a:r>
          </a:p>
          <a:p>
            <a:pPr>
              <a:buFont typeface="Arial" pitchFamily="34" charset="0"/>
              <a:buChar char="•"/>
            </a:pPr>
            <a:r>
              <a:rPr lang="en-AU" dirty="0" err="1" smtClean="0"/>
              <a:t>Stateful</a:t>
            </a:r>
            <a:r>
              <a:rPr lang="en-AU" dirty="0" smtClean="0"/>
              <a:t> Firewall with NAT and powerful Packet matching and inspection</a:t>
            </a:r>
          </a:p>
          <a:p>
            <a:pPr>
              <a:buFont typeface="Arial" pitchFamily="34" charset="0"/>
              <a:buChar char="•"/>
            </a:pPr>
            <a:r>
              <a:rPr lang="en-AU" dirty="0" smtClean="0"/>
              <a:t>Layer 2 configuration – bridging and </a:t>
            </a:r>
            <a:r>
              <a:rPr lang="en-AU" dirty="0" err="1" smtClean="0"/>
              <a:t>VLANs</a:t>
            </a:r>
            <a:endParaRPr lang="en-AU" dirty="0" smtClean="0"/>
          </a:p>
          <a:p>
            <a:pPr>
              <a:buFont typeface="Arial" pitchFamily="34" charset="0"/>
              <a:buChar char="•"/>
            </a:pPr>
            <a:r>
              <a:rPr lang="en-AU" dirty="0" smtClean="0"/>
              <a:t>Layer 3 IP4 and IP6</a:t>
            </a:r>
          </a:p>
          <a:p>
            <a:pPr>
              <a:buFont typeface="Arial" pitchFamily="34" charset="0"/>
              <a:buChar char="•"/>
            </a:pPr>
            <a:r>
              <a:rPr lang="en-AU" dirty="0" smtClean="0"/>
              <a:t>Advanced </a:t>
            </a:r>
            <a:r>
              <a:rPr lang="en-AU" dirty="0" err="1" smtClean="0"/>
              <a:t>QoS</a:t>
            </a:r>
            <a:r>
              <a:rPr lang="en-AU" dirty="0" smtClean="0"/>
              <a:t> and traffic management</a:t>
            </a:r>
          </a:p>
          <a:p>
            <a:pPr>
              <a:buFont typeface="Arial" pitchFamily="34" charset="0"/>
              <a:buChar char="•"/>
            </a:pPr>
            <a:r>
              <a:rPr lang="en-AU" dirty="0" smtClean="0"/>
              <a:t>Built-in applications including web proxy captive portal (</a:t>
            </a:r>
            <a:r>
              <a:rPr lang="en-AU" dirty="0" err="1" smtClean="0"/>
              <a:t>HotSpot</a:t>
            </a:r>
            <a:r>
              <a:rPr lang="en-AU" dirty="0" smtClean="0"/>
              <a:t>)</a:t>
            </a:r>
          </a:p>
          <a:p>
            <a:pPr>
              <a:buFont typeface="Arial" pitchFamily="34" charset="0"/>
              <a:buChar char="•"/>
            </a:pPr>
            <a:r>
              <a:rPr lang="en-AU" dirty="0" smtClean="0"/>
              <a:t>Full featured set of administrative tools including packet sniffing and bandwidth testing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5125" name="Picture 5"/>
          <p:cNvPicPr>
            <a:picLocks noChangeAspect="1" noChangeArrowheads="1"/>
          </p:cNvPicPr>
          <p:nvPr/>
        </p:nvPicPr>
        <p:blipFill>
          <a:blip r:embed="rId5" cstate="print"/>
          <a:srcRect/>
          <a:stretch>
            <a:fillRect/>
          </a:stretch>
        </p:blipFill>
        <p:spPr bwMode="auto">
          <a:xfrm>
            <a:off x="2143108" y="3357562"/>
            <a:ext cx="4929222" cy="2351216"/>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71470" y="1142984"/>
            <a:ext cx="2549970" cy="1690683"/>
          </a:xfrm>
          <a:prstGeom prst="rect">
            <a:avLst/>
          </a:prstGeom>
          <a:noFill/>
          <a:ln w="9525">
            <a:noFill/>
            <a:miter lim="800000"/>
            <a:headEnd/>
            <a:tailEnd/>
          </a:ln>
          <a:effectLst/>
        </p:spPr>
      </p:pic>
      <p:sp>
        <p:nvSpPr>
          <p:cNvPr id="7" name="TextBox 6"/>
          <p:cNvSpPr txBox="1"/>
          <p:nvPr/>
        </p:nvSpPr>
        <p:spPr>
          <a:xfrm>
            <a:off x="2071670" y="1071546"/>
            <a:ext cx="6715172" cy="2031325"/>
          </a:xfrm>
          <a:prstGeom prst="rect">
            <a:avLst/>
          </a:prstGeom>
          <a:noFill/>
        </p:spPr>
        <p:txBody>
          <a:bodyPr wrap="square" rtlCol="0">
            <a:spAutoFit/>
          </a:bodyPr>
          <a:lstStyle/>
          <a:p>
            <a:r>
              <a:rPr lang="en-US" dirty="0" err="1" smtClean="0"/>
              <a:t>RouterOS</a:t>
            </a:r>
            <a:r>
              <a:rPr lang="en-US" dirty="0" smtClean="0"/>
              <a:t> </a:t>
            </a:r>
            <a:r>
              <a:rPr lang="en-US" dirty="0"/>
              <a:t>features a </a:t>
            </a:r>
            <a:r>
              <a:rPr lang="en-US" dirty="0" err="1"/>
              <a:t>stateful</a:t>
            </a:r>
            <a:r>
              <a:rPr lang="en-US" dirty="0"/>
              <a:t> </a:t>
            </a:r>
            <a:r>
              <a:rPr lang="en-US" dirty="0" smtClean="0"/>
              <a:t>firewall with internal packet, connection</a:t>
            </a:r>
            <a:r>
              <a:rPr lang="en-US" dirty="0"/>
              <a:t>, </a:t>
            </a:r>
            <a:r>
              <a:rPr lang="en-US" dirty="0" smtClean="0"/>
              <a:t>and route marking based on more than 50 independent properties. </a:t>
            </a:r>
            <a:endParaRPr lang="en-US" dirty="0"/>
          </a:p>
          <a:p>
            <a:r>
              <a:rPr lang="en-US" dirty="0"/>
              <a:t>It can filter by IP address, address range, port, port range, IP protocol, DSCP and other parameters, also supports Static and Dynamic Address Lists, and can </a:t>
            </a:r>
            <a:r>
              <a:rPr lang="en-US" dirty="0" smtClean="0"/>
              <a:t>even match </a:t>
            </a:r>
            <a:r>
              <a:rPr lang="en-US" dirty="0"/>
              <a:t>packets by pattern in their content, specified in Regular Expressions, called Layer7 matching. </a:t>
            </a:r>
          </a:p>
          <a:p>
            <a:r>
              <a:rPr lang="en-US" dirty="0"/>
              <a:t>The </a:t>
            </a:r>
            <a:r>
              <a:rPr lang="en-US" dirty="0" err="1"/>
              <a:t>RouterOS</a:t>
            </a:r>
            <a:r>
              <a:rPr lang="en-US" dirty="0"/>
              <a:t> Firewall facility also supports </a:t>
            </a:r>
            <a:r>
              <a:rPr lang="en-US" dirty="0" smtClean="0"/>
              <a:t>IPv4 and IP6 packets.</a:t>
            </a:r>
            <a:endParaRPr lang="en-US" dirty="0"/>
          </a:p>
        </p:txBody>
      </p:sp>
      <p:sp>
        <p:nvSpPr>
          <p:cNvPr id="8" name="TextBox 7"/>
          <p:cNvSpPr txBox="1"/>
          <p:nvPr/>
        </p:nvSpPr>
        <p:spPr>
          <a:xfrm>
            <a:off x="1928794" y="357166"/>
            <a:ext cx="5214974" cy="584775"/>
          </a:xfrm>
          <a:prstGeom prst="rect">
            <a:avLst/>
          </a:prstGeom>
          <a:noFill/>
        </p:spPr>
        <p:txBody>
          <a:bodyPr wrap="square" rtlCol="0">
            <a:spAutoFit/>
          </a:bodyPr>
          <a:lstStyle/>
          <a:p>
            <a:pPr algn="ctr"/>
            <a:r>
              <a:rPr lang="en-AU" sz="3200" dirty="0" smtClean="0"/>
              <a:t>FIREWALL</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8" name="Picture 7" descr="ospf.png"/>
          <p:cNvPicPr>
            <a:picLocks noChangeAspect="1"/>
          </p:cNvPicPr>
          <p:nvPr/>
        </p:nvPicPr>
        <p:blipFill>
          <a:blip r:embed="rId5"/>
          <a:stretch>
            <a:fillRect/>
          </a:stretch>
        </p:blipFill>
        <p:spPr>
          <a:xfrm>
            <a:off x="428596" y="1214422"/>
            <a:ext cx="3214710" cy="3214710"/>
          </a:xfrm>
          <a:prstGeom prst="rect">
            <a:avLst/>
          </a:prstGeom>
        </p:spPr>
      </p:pic>
      <p:sp>
        <p:nvSpPr>
          <p:cNvPr id="9" name="TextBox 8"/>
          <p:cNvSpPr txBox="1"/>
          <p:nvPr/>
        </p:nvSpPr>
        <p:spPr>
          <a:xfrm>
            <a:off x="3929058" y="1214422"/>
            <a:ext cx="4786346" cy="4524315"/>
          </a:xfrm>
          <a:prstGeom prst="rect">
            <a:avLst/>
          </a:prstGeom>
          <a:noFill/>
        </p:spPr>
        <p:txBody>
          <a:bodyPr wrap="square" rtlCol="0">
            <a:spAutoFit/>
          </a:bodyPr>
          <a:lstStyle/>
          <a:p>
            <a:r>
              <a:rPr lang="en-US" dirty="0" err="1" smtClean="0"/>
              <a:t>RouterOS</a:t>
            </a:r>
            <a:r>
              <a:rPr lang="en-US" dirty="0" smtClean="0"/>
              <a:t> </a:t>
            </a:r>
            <a:r>
              <a:rPr lang="en-US" dirty="0"/>
              <a:t>supports static routing and a multitude of dynamic routing protocols. </a:t>
            </a:r>
          </a:p>
          <a:p>
            <a:r>
              <a:rPr lang="en-US" dirty="0" smtClean="0"/>
              <a:t>For </a:t>
            </a:r>
            <a:r>
              <a:rPr lang="en-US" dirty="0"/>
              <a:t>IPv4 it </a:t>
            </a:r>
            <a:r>
              <a:rPr lang="en-US" dirty="0" smtClean="0"/>
              <a:t>supports:</a:t>
            </a:r>
          </a:p>
          <a:p>
            <a:pPr lvl="1">
              <a:buFont typeface="Arial" pitchFamily="34" charset="0"/>
              <a:buChar char="•"/>
            </a:pPr>
            <a:r>
              <a:rPr lang="en-US" dirty="0" smtClean="0"/>
              <a:t>RIP </a:t>
            </a:r>
            <a:r>
              <a:rPr lang="en-US" dirty="0"/>
              <a:t>v1 and </a:t>
            </a:r>
            <a:r>
              <a:rPr lang="en-US" dirty="0" smtClean="0"/>
              <a:t>v2</a:t>
            </a:r>
          </a:p>
          <a:p>
            <a:pPr lvl="1">
              <a:buFont typeface="Arial" pitchFamily="34" charset="0"/>
              <a:buChar char="•"/>
            </a:pPr>
            <a:r>
              <a:rPr lang="en-US" dirty="0" smtClean="0"/>
              <a:t>OSPF v2</a:t>
            </a:r>
          </a:p>
          <a:p>
            <a:pPr lvl="1">
              <a:buFont typeface="Arial" pitchFamily="34" charset="0"/>
              <a:buChar char="•"/>
            </a:pPr>
            <a:r>
              <a:rPr lang="en-US" dirty="0" smtClean="0"/>
              <a:t>BGP </a:t>
            </a:r>
            <a:r>
              <a:rPr lang="en-US" dirty="0"/>
              <a:t>v4. </a:t>
            </a:r>
          </a:p>
          <a:p>
            <a:r>
              <a:rPr lang="en-US" dirty="0" smtClean="0"/>
              <a:t>For </a:t>
            </a:r>
            <a:r>
              <a:rPr lang="en-US" dirty="0"/>
              <a:t>IPv6 it </a:t>
            </a:r>
            <a:r>
              <a:rPr lang="en-US" dirty="0" smtClean="0"/>
              <a:t>supports:</a:t>
            </a:r>
          </a:p>
          <a:p>
            <a:pPr lvl="1">
              <a:buFont typeface="Arial" pitchFamily="34" charset="0"/>
              <a:buChar char="•"/>
            </a:pPr>
            <a:r>
              <a:rPr lang="en-US" dirty="0" err="1" smtClean="0"/>
              <a:t>RIPng</a:t>
            </a:r>
            <a:endParaRPr lang="en-US" dirty="0" smtClean="0"/>
          </a:p>
          <a:p>
            <a:pPr lvl="1">
              <a:buFont typeface="Arial" pitchFamily="34" charset="0"/>
              <a:buChar char="•"/>
            </a:pPr>
            <a:r>
              <a:rPr lang="en-US" dirty="0" smtClean="0"/>
              <a:t>OSPFv3</a:t>
            </a:r>
          </a:p>
          <a:p>
            <a:pPr lvl="1">
              <a:buFont typeface="Arial" pitchFamily="34" charset="0"/>
              <a:buChar char="•"/>
            </a:pPr>
            <a:r>
              <a:rPr lang="en-US" dirty="0" smtClean="0"/>
              <a:t>BGP</a:t>
            </a:r>
          </a:p>
          <a:p>
            <a:r>
              <a:rPr lang="en-US" dirty="0" err="1" smtClean="0"/>
              <a:t>RouterOS</a:t>
            </a:r>
            <a:r>
              <a:rPr lang="en-US" dirty="0" smtClean="0"/>
              <a:t> </a:t>
            </a:r>
            <a:r>
              <a:rPr lang="en-US" dirty="0"/>
              <a:t>also </a:t>
            </a:r>
            <a:r>
              <a:rPr lang="en-US" dirty="0" err="1"/>
              <a:t>suppors</a:t>
            </a:r>
            <a:r>
              <a:rPr lang="en-US" dirty="0"/>
              <a:t> Virtual Routing and Forwarding (VRF), Policy based routing, Interface based routing and ECMP routing. </a:t>
            </a:r>
          </a:p>
          <a:p>
            <a:r>
              <a:rPr lang="en-US" dirty="0"/>
              <a:t>You can use the Firewall filter to mark specific connections with Routing marks, and then make the marked traffic use a different ISP. </a:t>
            </a:r>
          </a:p>
        </p:txBody>
      </p:sp>
      <p:sp>
        <p:nvSpPr>
          <p:cNvPr id="10" name="TextBox 9"/>
          <p:cNvSpPr txBox="1"/>
          <p:nvPr/>
        </p:nvSpPr>
        <p:spPr>
          <a:xfrm>
            <a:off x="1928794" y="357166"/>
            <a:ext cx="5214974" cy="584775"/>
          </a:xfrm>
          <a:prstGeom prst="rect">
            <a:avLst/>
          </a:prstGeom>
          <a:noFill/>
        </p:spPr>
        <p:txBody>
          <a:bodyPr wrap="square" rtlCol="0">
            <a:spAutoFit/>
          </a:bodyPr>
          <a:lstStyle/>
          <a:p>
            <a:pPr algn="ctr"/>
            <a:r>
              <a:rPr lang="en-AU" sz="3200" dirty="0" smtClean="0"/>
              <a:t>ROUTING</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7" name="Picture 4"/>
          <p:cNvPicPr>
            <a:picLocks noChangeAspect="1" noChangeArrowheads="1"/>
          </p:cNvPicPr>
          <p:nvPr/>
        </p:nvPicPr>
        <p:blipFill>
          <a:blip r:embed="rId5"/>
          <a:srcRect/>
          <a:stretch>
            <a:fillRect/>
          </a:stretch>
        </p:blipFill>
        <p:spPr bwMode="auto">
          <a:xfrm>
            <a:off x="1785918" y="1214422"/>
            <a:ext cx="5143536" cy="2968127"/>
          </a:xfrm>
          <a:prstGeom prst="rect">
            <a:avLst/>
          </a:prstGeom>
          <a:noFill/>
          <a:ln w="9525">
            <a:noFill/>
            <a:miter lim="800000"/>
            <a:headEnd/>
            <a:tailEnd/>
          </a:ln>
          <a:effectLst/>
        </p:spPr>
      </p:pic>
      <p:sp>
        <p:nvSpPr>
          <p:cNvPr id="9" name="TextBox 8"/>
          <p:cNvSpPr txBox="1"/>
          <p:nvPr/>
        </p:nvSpPr>
        <p:spPr>
          <a:xfrm>
            <a:off x="357158" y="4357694"/>
            <a:ext cx="8358246" cy="1200329"/>
          </a:xfrm>
          <a:prstGeom prst="rect">
            <a:avLst/>
          </a:prstGeom>
          <a:noFill/>
        </p:spPr>
        <p:txBody>
          <a:bodyPr wrap="square" rtlCol="0">
            <a:spAutoFit/>
          </a:bodyPr>
          <a:lstStyle/>
          <a:p>
            <a:r>
              <a:rPr lang="en-US" dirty="0" err="1" smtClean="0"/>
              <a:t>MultiProtocol</a:t>
            </a:r>
            <a:r>
              <a:rPr lang="en-US" dirty="0" smtClean="0"/>
              <a:t> </a:t>
            </a:r>
            <a:r>
              <a:rPr lang="en-US" dirty="0"/>
              <a:t>Label Switching. It can be used to replace IP routing - packet forwarding decision is no longer based on fields in IP header and routing table, but on labels that are attached to packet. This approach speeds up forwarding process because next hop lookup becomes very simple compared to routing lookup. </a:t>
            </a:r>
          </a:p>
        </p:txBody>
      </p:sp>
      <p:sp>
        <p:nvSpPr>
          <p:cNvPr id="10" name="TextBox 9"/>
          <p:cNvSpPr txBox="1"/>
          <p:nvPr/>
        </p:nvSpPr>
        <p:spPr>
          <a:xfrm>
            <a:off x="1785918" y="357166"/>
            <a:ext cx="5214974" cy="584775"/>
          </a:xfrm>
          <a:prstGeom prst="rect">
            <a:avLst/>
          </a:prstGeom>
          <a:noFill/>
        </p:spPr>
        <p:txBody>
          <a:bodyPr wrap="square" rtlCol="0">
            <a:spAutoFit/>
          </a:bodyPr>
          <a:lstStyle/>
          <a:p>
            <a:pPr algn="ctr"/>
            <a:r>
              <a:rPr lang="en-AU" sz="3200" dirty="0" smtClean="0"/>
              <a:t>MPLS</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8195" name="Picture 3"/>
          <p:cNvPicPr>
            <a:picLocks noChangeAspect="1" noChangeArrowheads="1"/>
          </p:cNvPicPr>
          <p:nvPr/>
        </p:nvPicPr>
        <p:blipFill>
          <a:blip r:embed="rId5" cstate="print"/>
          <a:srcRect/>
          <a:stretch>
            <a:fillRect/>
          </a:stretch>
        </p:blipFill>
        <p:spPr bwMode="auto">
          <a:xfrm>
            <a:off x="2357422" y="1071546"/>
            <a:ext cx="3786214" cy="2531086"/>
          </a:xfrm>
          <a:prstGeom prst="rect">
            <a:avLst/>
          </a:prstGeom>
          <a:noFill/>
          <a:ln w="9525">
            <a:noFill/>
            <a:miter lim="800000"/>
            <a:headEnd/>
            <a:tailEnd/>
          </a:ln>
          <a:effectLst/>
        </p:spPr>
      </p:pic>
      <p:sp>
        <p:nvSpPr>
          <p:cNvPr id="7" name="TextBox 6"/>
          <p:cNvSpPr txBox="1"/>
          <p:nvPr/>
        </p:nvSpPr>
        <p:spPr>
          <a:xfrm>
            <a:off x="285720" y="3643314"/>
            <a:ext cx="8572560" cy="2308324"/>
          </a:xfrm>
          <a:prstGeom prst="rect">
            <a:avLst/>
          </a:prstGeom>
          <a:noFill/>
        </p:spPr>
        <p:txBody>
          <a:bodyPr wrap="square" rtlCol="0">
            <a:spAutoFit/>
          </a:bodyPr>
          <a:lstStyle/>
          <a:p>
            <a:r>
              <a:rPr lang="en-US" dirty="0" err="1" smtClean="0"/>
              <a:t>RouterOS</a:t>
            </a:r>
            <a:r>
              <a:rPr lang="en-US" dirty="0" smtClean="0"/>
              <a:t> </a:t>
            </a:r>
            <a:r>
              <a:rPr lang="en-US" dirty="0"/>
              <a:t>supports various VPN methods and tunnel protocols: </a:t>
            </a:r>
          </a:p>
          <a:p>
            <a:r>
              <a:rPr lang="en-US" dirty="0"/>
              <a:t>• </a:t>
            </a:r>
            <a:r>
              <a:rPr lang="en-US" dirty="0" err="1"/>
              <a:t>Ipsec</a:t>
            </a:r>
            <a:r>
              <a:rPr lang="en-US" dirty="0"/>
              <a:t> – tunnel and transport mode, certificate or PSK, AH and ESP security protocols </a:t>
            </a:r>
          </a:p>
          <a:p>
            <a:r>
              <a:rPr lang="en-US" dirty="0"/>
              <a:t>• Point to point tunneling (</a:t>
            </a:r>
            <a:r>
              <a:rPr lang="en-US" dirty="0" err="1"/>
              <a:t>OpenVPN</a:t>
            </a:r>
            <a:r>
              <a:rPr lang="en-US" dirty="0"/>
              <a:t>, PPTP, </a:t>
            </a:r>
            <a:r>
              <a:rPr lang="en-US" dirty="0" err="1"/>
              <a:t>PPPoE</a:t>
            </a:r>
            <a:r>
              <a:rPr lang="en-US" dirty="0"/>
              <a:t>, L2TP) </a:t>
            </a:r>
          </a:p>
          <a:p>
            <a:r>
              <a:rPr lang="en-US" dirty="0"/>
              <a:t>• Advanced PPP features (MLPPP, BCP) </a:t>
            </a:r>
          </a:p>
          <a:p>
            <a:r>
              <a:rPr lang="en-US" dirty="0"/>
              <a:t>• Simple tunnels (IPIP, </a:t>
            </a:r>
            <a:r>
              <a:rPr lang="en-US" dirty="0" err="1"/>
              <a:t>EoIP</a:t>
            </a:r>
            <a:r>
              <a:rPr lang="en-US" dirty="0"/>
              <a:t>) </a:t>
            </a:r>
          </a:p>
          <a:p>
            <a:r>
              <a:rPr lang="en-US" dirty="0"/>
              <a:t>• 6to4 tunnel support (IPv6 over IPv4 network) </a:t>
            </a:r>
          </a:p>
          <a:p>
            <a:r>
              <a:rPr lang="en-US" dirty="0"/>
              <a:t>• VLAN – IEEE802.1q Virtual LAN support, Q-in-Q support </a:t>
            </a:r>
          </a:p>
          <a:p>
            <a:r>
              <a:rPr lang="en-US" dirty="0"/>
              <a:t>• MPLS based VPNs </a:t>
            </a:r>
          </a:p>
        </p:txBody>
      </p:sp>
      <p:sp>
        <p:nvSpPr>
          <p:cNvPr id="8" name="TextBox 7"/>
          <p:cNvSpPr txBox="1"/>
          <p:nvPr/>
        </p:nvSpPr>
        <p:spPr>
          <a:xfrm>
            <a:off x="1785918" y="357166"/>
            <a:ext cx="5214974" cy="584775"/>
          </a:xfrm>
          <a:prstGeom prst="rect">
            <a:avLst/>
          </a:prstGeom>
          <a:noFill/>
        </p:spPr>
        <p:txBody>
          <a:bodyPr wrap="square" rtlCol="0">
            <a:spAutoFit/>
          </a:bodyPr>
          <a:lstStyle/>
          <a:p>
            <a:pPr algn="ctr"/>
            <a:r>
              <a:rPr lang="en-AU" sz="3200" dirty="0" smtClean="0"/>
              <a:t>VPN</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9218" name="Picture 2"/>
          <p:cNvPicPr>
            <a:picLocks noChangeAspect="1" noChangeArrowheads="1"/>
          </p:cNvPicPr>
          <p:nvPr/>
        </p:nvPicPr>
        <p:blipFill>
          <a:blip r:embed="rId5"/>
          <a:srcRect/>
          <a:stretch>
            <a:fillRect/>
          </a:stretch>
        </p:blipFill>
        <p:spPr bwMode="auto">
          <a:xfrm>
            <a:off x="5500694" y="2928934"/>
            <a:ext cx="3100669" cy="1857389"/>
          </a:xfrm>
          <a:prstGeom prst="rect">
            <a:avLst/>
          </a:prstGeom>
          <a:noFill/>
          <a:ln w="9525">
            <a:noFill/>
            <a:miter lim="800000"/>
            <a:headEnd/>
            <a:tailEnd/>
          </a:ln>
          <a:effectLst/>
        </p:spPr>
      </p:pic>
      <p:sp>
        <p:nvSpPr>
          <p:cNvPr id="7" name="TextBox 6"/>
          <p:cNvSpPr txBox="1"/>
          <p:nvPr/>
        </p:nvSpPr>
        <p:spPr>
          <a:xfrm>
            <a:off x="428596" y="1142984"/>
            <a:ext cx="8001056" cy="4247317"/>
          </a:xfrm>
          <a:prstGeom prst="rect">
            <a:avLst/>
          </a:prstGeom>
          <a:noFill/>
        </p:spPr>
        <p:txBody>
          <a:bodyPr wrap="square" rtlCol="0">
            <a:spAutoFit/>
          </a:bodyPr>
          <a:lstStyle/>
          <a:p>
            <a:r>
              <a:rPr lang="en-US" dirty="0" smtClean="0"/>
              <a:t>A </a:t>
            </a:r>
            <a:r>
              <a:rPr lang="en-US" dirty="0"/>
              <a:t>variety of Wireless technologies are </a:t>
            </a:r>
            <a:r>
              <a:rPr lang="en-US" dirty="0" err="1"/>
              <a:t>suppored</a:t>
            </a:r>
            <a:r>
              <a:rPr lang="en-US" dirty="0"/>
              <a:t> in </a:t>
            </a:r>
            <a:r>
              <a:rPr lang="en-US" dirty="0" err="1"/>
              <a:t>RouterOS</a:t>
            </a:r>
            <a:r>
              <a:rPr lang="en-US" dirty="0"/>
              <a:t>, the most basic of them being the wireless access point and client. </a:t>
            </a:r>
            <a:r>
              <a:rPr lang="en-US" dirty="0" smtClean="0"/>
              <a:t>Some </a:t>
            </a:r>
            <a:r>
              <a:rPr lang="en-US" dirty="0"/>
              <a:t>of the features supported by </a:t>
            </a:r>
            <a:r>
              <a:rPr lang="en-US" dirty="0" err="1"/>
              <a:t>RouterOS</a:t>
            </a:r>
            <a:r>
              <a:rPr lang="en-US" dirty="0"/>
              <a:t>: </a:t>
            </a:r>
          </a:p>
          <a:p>
            <a:r>
              <a:rPr lang="en-US" dirty="0"/>
              <a:t>• IEEE802.11a/b/g/n wireless client and access point </a:t>
            </a:r>
          </a:p>
          <a:p>
            <a:r>
              <a:rPr lang="en-US" dirty="0"/>
              <a:t>• </a:t>
            </a:r>
            <a:r>
              <a:rPr lang="en-US" dirty="0" err="1"/>
              <a:t>Nstreme</a:t>
            </a:r>
            <a:r>
              <a:rPr lang="en-US" dirty="0"/>
              <a:t> and Nstreme2 proprietary protocols </a:t>
            </a:r>
          </a:p>
          <a:p>
            <a:r>
              <a:rPr lang="en-US" dirty="0"/>
              <a:t>• Client polling </a:t>
            </a:r>
          </a:p>
          <a:p>
            <a:r>
              <a:rPr lang="en-US" dirty="0"/>
              <a:t>• RTS/CTS </a:t>
            </a:r>
          </a:p>
          <a:p>
            <a:r>
              <a:rPr lang="en-US" dirty="0"/>
              <a:t>• Wireless Distribution System (WDS) </a:t>
            </a:r>
          </a:p>
          <a:p>
            <a:r>
              <a:rPr lang="en-US" dirty="0"/>
              <a:t>• Virtual AP </a:t>
            </a:r>
          </a:p>
          <a:p>
            <a:r>
              <a:rPr lang="en-US" dirty="0"/>
              <a:t>• WEP, WPA, WPA2 encryption </a:t>
            </a:r>
          </a:p>
          <a:p>
            <a:r>
              <a:rPr lang="en-US" dirty="0"/>
              <a:t>• Access control list </a:t>
            </a:r>
          </a:p>
          <a:p>
            <a:r>
              <a:rPr lang="en-US" dirty="0"/>
              <a:t>• Wireless client roaming </a:t>
            </a:r>
          </a:p>
          <a:p>
            <a:r>
              <a:rPr lang="en-US" dirty="0"/>
              <a:t>• WMM </a:t>
            </a:r>
          </a:p>
          <a:p>
            <a:r>
              <a:rPr lang="en-US" dirty="0"/>
              <a:t>• HWMP+ Wireless MESH protocol </a:t>
            </a:r>
          </a:p>
          <a:p>
            <a:r>
              <a:rPr lang="en-US" dirty="0"/>
              <a:t>• MME wireless routing protocol </a:t>
            </a:r>
            <a:endParaRPr lang="en-AU" dirty="0"/>
          </a:p>
        </p:txBody>
      </p:sp>
      <p:sp>
        <p:nvSpPr>
          <p:cNvPr id="8" name="TextBox 7"/>
          <p:cNvSpPr txBox="1"/>
          <p:nvPr/>
        </p:nvSpPr>
        <p:spPr>
          <a:xfrm>
            <a:off x="1714480" y="357166"/>
            <a:ext cx="5500726" cy="584775"/>
          </a:xfrm>
          <a:prstGeom prst="rect">
            <a:avLst/>
          </a:prstGeom>
          <a:noFill/>
        </p:spPr>
        <p:txBody>
          <a:bodyPr wrap="square" rtlCol="0">
            <a:spAutoFit/>
          </a:bodyPr>
          <a:lstStyle/>
          <a:p>
            <a:pPr algn="ctr"/>
            <a:r>
              <a:rPr lang="en-AU" sz="3200" dirty="0" smtClean="0"/>
              <a:t>WIRELESS – Point to Multipoint</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9219" name="Picture 3"/>
          <p:cNvPicPr>
            <a:picLocks noChangeAspect="1" noChangeArrowheads="1"/>
          </p:cNvPicPr>
          <p:nvPr/>
        </p:nvPicPr>
        <p:blipFill>
          <a:blip r:embed="rId5" cstate="print"/>
          <a:srcRect/>
          <a:stretch>
            <a:fillRect/>
          </a:stretch>
        </p:blipFill>
        <p:spPr bwMode="auto">
          <a:xfrm>
            <a:off x="2500298" y="1071546"/>
            <a:ext cx="3840928" cy="1461735"/>
          </a:xfrm>
          <a:prstGeom prst="rect">
            <a:avLst/>
          </a:prstGeom>
          <a:noFill/>
          <a:ln w="9525">
            <a:noFill/>
            <a:miter lim="800000"/>
            <a:headEnd/>
            <a:tailEnd/>
          </a:ln>
          <a:effectLst/>
        </p:spPr>
      </p:pic>
      <p:sp>
        <p:nvSpPr>
          <p:cNvPr id="7" name="TextBox 6"/>
          <p:cNvSpPr txBox="1"/>
          <p:nvPr/>
        </p:nvSpPr>
        <p:spPr>
          <a:xfrm>
            <a:off x="285720" y="2643182"/>
            <a:ext cx="8715436" cy="1477328"/>
          </a:xfrm>
          <a:prstGeom prst="rect">
            <a:avLst/>
          </a:prstGeom>
          <a:noFill/>
        </p:spPr>
        <p:txBody>
          <a:bodyPr wrap="square" rtlCol="0">
            <a:spAutoFit/>
          </a:bodyPr>
          <a:lstStyle/>
          <a:p>
            <a:r>
              <a:rPr lang="en-US" dirty="0" err="1" smtClean="0"/>
              <a:t>RouterOS</a:t>
            </a:r>
            <a:r>
              <a:rPr lang="en-US" dirty="0" smtClean="0"/>
              <a:t> </a:t>
            </a:r>
            <a:r>
              <a:rPr lang="en-US" dirty="0"/>
              <a:t>also features the </a:t>
            </a:r>
            <a:r>
              <a:rPr lang="en-US" dirty="0" err="1"/>
              <a:t>NStreme</a:t>
            </a:r>
            <a:r>
              <a:rPr lang="en-US" dirty="0"/>
              <a:t> proprietary wireless protocol that allows to extend the connection range and speed, when using MikroTik routers at each end. This has helped to achieve the current non-amplified </a:t>
            </a:r>
            <a:r>
              <a:rPr lang="en-US" dirty="0" err="1"/>
              <a:t>wifi</a:t>
            </a:r>
            <a:r>
              <a:rPr lang="en-US" dirty="0"/>
              <a:t> link </a:t>
            </a:r>
            <a:r>
              <a:rPr lang="en-US" dirty="0" smtClean="0"/>
              <a:t>length </a:t>
            </a:r>
            <a:r>
              <a:rPr lang="en-US" dirty="0"/>
              <a:t>world record in </a:t>
            </a:r>
            <a:r>
              <a:rPr lang="en-US" dirty="0" smtClean="0"/>
              <a:t>Italy (304Km).  Also </a:t>
            </a:r>
            <a:r>
              <a:rPr lang="en-US" dirty="0"/>
              <a:t>supported is </a:t>
            </a:r>
            <a:r>
              <a:rPr lang="en-US" dirty="0" err="1"/>
              <a:t>NSteme</a:t>
            </a:r>
            <a:r>
              <a:rPr lang="en-US" dirty="0"/>
              <a:t> dual which allows to use two antennas at each end, one for receiving and one for sending. </a:t>
            </a:r>
          </a:p>
        </p:txBody>
      </p:sp>
      <p:pic>
        <p:nvPicPr>
          <p:cNvPr id="12290" name="Picture 2"/>
          <p:cNvPicPr>
            <a:picLocks noChangeAspect="1" noChangeArrowheads="1"/>
          </p:cNvPicPr>
          <p:nvPr/>
        </p:nvPicPr>
        <p:blipFill>
          <a:blip r:embed="rId6"/>
          <a:srcRect/>
          <a:stretch>
            <a:fillRect/>
          </a:stretch>
        </p:blipFill>
        <p:spPr bwMode="auto">
          <a:xfrm>
            <a:off x="3428992" y="4000504"/>
            <a:ext cx="2163755" cy="1811269"/>
          </a:xfrm>
          <a:prstGeom prst="rect">
            <a:avLst/>
          </a:prstGeom>
          <a:noFill/>
          <a:ln w="9525">
            <a:noFill/>
            <a:miter lim="800000"/>
            <a:headEnd/>
            <a:tailEnd/>
          </a:ln>
        </p:spPr>
      </p:pic>
      <p:sp>
        <p:nvSpPr>
          <p:cNvPr id="8" name="TextBox 7"/>
          <p:cNvSpPr txBox="1"/>
          <p:nvPr/>
        </p:nvSpPr>
        <p:spPr>
          <a:xfrm>
            <a:off x="1643042" y="285728"/>
            <a:ext cx="5214974" cy="584775"/>
          </a:xfrm>
          <a:prstGeom prst="rect">
            <a:avLst/>
          </a:prstGeom>
          <a:noFill/>
        </p:spPr>
        <p:txBody>
          <a:bodyPr wrap="square" rtlCol="0">
            <a:spAutoFit/>
          </a:bodyPr>
          <a:lstStyle/>
          <a:p>
            <a:pPr algn="ctr"/>
            <a:r>
              <a:rPr lang="en-AU" sz="3200" dirty="0" smtClean="0"/>
              <a:t>WIRELESS – Point to Point</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4" name="Picture 3" descr="PCQ4.png"/>
          <p:cNvPicPr>
            <a:picLocks noChangeAspect="1"/>
          </p:cNvPicPr>
          <p:nvPr/>
        </p:nvPicPr>
        <p:blipFill>
          <a:blip r:embed="rId5"/>
          <a:stretch>
            <a:fillRect/>
          </a:stretch>
        </p:blipFill>
        <p:spPr>
          <a:xfrm>
            <a:off x="2428860" y="4143380"/>
            <a:ext cx="3929090" cy="1746536"/>
          </a:xfrm>
          <a:prstGeom prst="rect">
            <a:avLst/>
          </a:prstGeom>
        </p:spPr>
      </p:pic>
      <p:sp>
        <p:nvSpPr>
          <p:cNvPr id="5" name="TextBox 4"/>
          <p:cNvSpPr txBox="1"/>
          <p:nvPr/>
        </p:nvSpPr>
        <p:spPr>
          <a:xfrm>
            <a:off x="214282" y="1071546"/>
            <a:ext cx="8715404" cy="2862322"/>
          </a:xfrm>
          <a:prstGeom prst="rect">
            <a:avLst/>
          </a:prstGeom>
          <a:noFill/>
        </p:spPr>
        <p:txBody>
          <a:bodyPr wrap="square" rtlCol="0">
            <a:spAutoFit/>
          </a:bodyPr>
          <a:lstStyle/>
          <a:p>
            <a:r>
              <a:rPr lang="en-US" dirty="0" smtClean="0"/>
              <a:t>Bandwidth </a:t>
            </a:r>
            <a:r>
              <a:rPr lang="en-US" dirty="0"/>
              <a:t>Control is a set of mechanisms that control data rate allocation, delay variability, timely delivery, and delivery reliability. </a:t>
            </a:r>
          </a:p>
          <a:p>
            <a:r>
              <a:rPr lang="en-US" dirty="0"/>
              <a:t>Quality of Service (</a:t>
            </a:r>
            <a:r>
              <a:rPr lang="en-US" dirty="0" err="1"/>
              <a:t>QoS</a:t>
            </a:r>
            <a:r>
              <a:rPr lang="en-US" dirty="0"/>
              <a:t>) means that the router can prioritize and shape network traffic. Some features of MikroTik </a:t>
            </a:r>
            <a:r>
              <a:rPr lang="en-US" dirty="0" err="1"/>
              <a:t>RouterOS</a:t>
            </a:r>
            <a:r>
              <a:rPr lang="en-US" dirty="0"/>
              <a:t> traffic control mechanism are listed below: </a:t>
            </a:r>
          </a:p>
          <a:p>
            <a:r>
              <a:rPr lang="en-US" dirty="0"/>
              <a:t>• limit data rate for certain IP </a:t>
            </a:r>
            <a:r>
              <a:rPr lang="en-US" dirty="0" err="1"/>
              <a:t>adresses</a:t>
            </a:r>
            <a:r>
              <a:rPr lang="en-US" dirty="0"/>
              <a:t>, subnets, protocols, ports, and other parameters </a:t>
            </a:r>
          </a:p>
          <a:p>
            <a:r>
              <a:rPr lang="en-US" dirty="0"/>
              <a:t>• limit peer-to-peer traffic </a:t>
            </a:r>
          </a:p>
          <a:p>
            <a:r>
              <a:rPr lang="en-US" dirty="0"/>
              <a:t>• prioritize some packet flows over others </a:t>
            </a:r>
          </a:p>
          <a:p>
            <a:r>
              <a:rPr lang="en-US" dirty="0"/>
              <a:t>• use queue bursts for faster web browsing </a:t>
            </a:r>
          </a:p>
          <a:p>
            <a:r>
              <a:rPr lang="en-US" dirty="0"/>
              <a:t>• apply queues on fixed time intervals </a:t>
            </a:r>
          </a:p>
          <a:p>
            <a:r>
              <a:rPr lang="en-US" dirty="0"/>
              <a:t>• share available traffic among users equally, or depending on the load of the channel </a:t>
            </a:r>
          </a:p>
        </p:txBody>
      </p:sp>
      <p:sp>
        <p:nvSpPr>
          <p:cNvPr id="7" name="TextBox 6"/>
          <p:cNvSpPr txBox="1"/>
          <p:nvPr/>
        </p:nvSpPr>
        <p:spPr>
          <a:xfrm>
            <a:off x="1928794" y="357166"/>
            <a:ext cx="5214974" cy="584775"/>
          </a:xfrm>
          <a:prstGeom prst="rect">
            <a:avLst/>
          </a:prstGeom>
          <a:noFill/>
        </p:spPr>
        <p:txBody>
          <a:bodyPr wrap="square" rtlCol="0">
            <a:spAutoFit/>
          </a:bodyPr>
          <a:lstStyle/>
          <a:p>
            <a:pPr algn="ctr"/>
            <a:r>
              <a:rPr lang="en-AU" sz="3200" dirty="0" err="1" smtClean="0"/>
              <a:t>QoS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4" name="TextBox 3"/>
          <p:cNvSpPr txBox="1"/>
          <p:nvPr/>
        </p:nvSpPr>
        <p:spPr>
          <a:xfrm>
            <a:off x="642910" y="1142984"/>
            <a:ext cx="8001056" cy="4801314"/>
          </a:xfrm>
          <a:prstGeom prst="rect">
            <a:avLst/>
          </a:prstGeom>
          <a:noFill/>
        </p:spPr>
        <p:txBody>
          <a:bodyPr wrap="square" rtlCol="0">
            <a:spAutoFit/>
          </a:bodyPr>
          <a:lstStyle/>
          <a:p>
            <a:r>
              <a:rPr lang="en-US" dirty="0" smtClean="0"/>
              <a:t>To </a:t>
            </a:r>
            <a:r>
              <a:rPr lang="en-US" dirty="0"/>
              <a:t>help administrating your network, </a:t>
            </a:r>
            <a:r>
              <a:rPr lang="en-US" dirty="0" err="1"/>
              <a:t>RouterOS</a:t>
            </a:r>
            <a:r>
              <a:rPr lang="en-US" dirty="0"/>
              <a:t> also provides a large number of small network tools to optimize your everyday tasks. Here are some of them: </a:t>
            </a:r>
          </a:p>
          <a:p>
            <a:r>
              <a:rPr lang="en-US" dirty="0"/>
              <a:t>• Ping, </a:t>
            </a:r>
            <a:r>
              <a:rPr lang="en-US" dirty="0" err="1"/>
              <a:t>traceroute</a:t>
            </a:r>
            <a:r>
              <a:rPr lang="en-US" dirty="0"/>
              <a:t> </a:t>
            </a:r>
          </a:p>
          <a:p>
            <a:r>
              <a:rPr lang="en-US" dirty="0"/>
              <a:t>• Bandwidth test, ping flood </a:t>
            </a:r>
          </a:p>
          <a:p>
            <a:r>
              <a:rPr lang="en-US" dirty="0"/>
              <a:t>• Packet sniffer, torch </a:t>
            </a:r>
          </a:p>
          <a:p>
            <a:r>
              <a:rPr lang="en-US" dirty="0"/>
              <a:t>• Telnet, SSH </a:t>
            </a:r>
          </a:p>
          <a:p>
            <a:r>
              <a:rPr lang="en-US" dirty="0"/>
              <a:t>• E-mail and SMS send tools </a:t>
            </a:r>
          </a:p>
          <a:p>
            <a:r>
              <a:rPr lang="en-US" dirty="0"/>
              <a:t>• Automated script execution tools </a:t>
            </a:r>
          </a:p>
          <a:p>
            <a:r>
              <a:rPr lang="en-US" dirty="0"/>
              <a:t>• CALEA data mirroring </a:t>
            </a:r>
          </a:p>
          <a:p>
            <a:r>
              <a:rPr lang="en-US" dirty="0"/>
              <a:t>• File Fetch tool </a:t>
            </a:r>
          </a:p>
          <a:p>
            <a:r>
              <a:rPr lang="en-US" dirty="0"/>
              <a:t>• Active connection table </a:t>
            </a:r>
          </a:p>
          <a:p>
            <a:r>
              <a:rPr lang="en-US" dirty="0"/>
              <a:t>• NTP Client and Server </a:t>
            </a:r>
          </a:p>
          <a:p>
            <a:r>
              <a:rPr lang="en-US" dirty="0"/>
              <a:t>• TFTP server </a:t>
            </a:r>
          </a:p>
          <a:p>
            <a:r>
              <a:rPr lang="en-US" dirty="0"/>
              <a:t>• Dynamic DNS updater </a:t>
            </a:r>
          </a:p>
          <a:p>
            <a:r>
              <a:rPr lang="en-US" dirty="0"/>
              <a:t>• VRRP redundancy support </a:t>
            </a:r>
          </a:p>
          <a:p>
            <a:r>
              <a:rPr lang="en-US" dirty="0"/>
              <a:t>• SNMP for providing graphs and stats </a:t>
            </a:r>
          </a:p>
          <a:p>
            <a:r>
              <a:rPr lang="en-US" dirty="0"/>
              <a:t>• RADIUS client and server (User Manager)</a:t>
            </a:r>
          </a:p>
        </p:txBody>
      </p:sp>
      <p:sp>
        <p:nvSpPr>
          <p:cNvPr id="5" name="TextBox 4"/>
          <p:cNvSpPr txBox="1"/>
          <p:nvPr/>
        </p:nvSpPr>
        <p:spPr>
          <a:xfrm>
            <a:off x="1928794" y="357166"/>
            <a:ext cx="5214974" cy="584775"/>
          </a:xfrm>
          <a:prstGeom prst="rect">
            <a:avLst/>
          </a:prstGeom>
          <a:noFill/>
        </p:spPr>
        <p:txBody>
          <a:bodyPr wrap="square" rtlCol="0">
            <a:spAutoFit/>
          </a:bodyPr>
          <a:lstStyle/>
          <a:p>
            <a:pPr algn="ctr"/>
            <a:r>
              <a:rPr lang="en-AU" sz="3200" dirty="0" smtClean="0"/>
              <a:t>TOOLS</a:t>
            </a:r>
            <a:endParaRPr lang="en-US" sz="3200" dirty="0"/>
          </a:p>
        </p:txBody>
      </p:sp>
      <p:pic>
        <p:nvPicPr>
          <p:cNvPr id="14339" name="Picture 3"/>
          <p:cNvPicPr>
            <a:picLocks noChangeAspect="1" noChangeArrowheads="1"/>
          </p:cNvPicPr>
          <p:nvPr/>
        </p:nvPicPr>
        <p:blipFill>
          <a:blip r:embed="rId5"/>
          <a:srcRect/>
          <a:stretch>
            <a:fillRect/>
          </a:stretch>
        </p:blipFill>
        <p:spPr bwMode="auto">
          <a:xfrm>
            <a:off x="4429124" y="1928802"/>
            <a:ext cx="4155697" cy="3167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5" name="TextBox 4"/>
          <p:cNvSpPr txBox="1"/>
          <p:nvPr/>
        </p:nvSpPr>
        <p:spPr>
          <a:xfrm>
            <a:off x="1928794" y="214290"/>
            <a:ext cx="5214974" cy="584775"/>
          </a:xfrm>
          <a:prstGeom prst="rect">
            <a:avLst/>
          </a:prstGeom>
          <a:noFill/>
        </p:spPr>
        <p:txBody>
          <a:bodyPr wrap="square" rtlCol="0">
            <a:spAutoFit/>
          </a:bodyPr>
          <a:lstStyle/>
          <a:p>
            <a:pPr algn="ctr"/>
            <a:r>
              <a:rPr lang="en-AU" sz="3200" dirty="0" smtClean="0"/>
              <a:t>APPLICATIONS</a:t>
            </a:r>
            <a:endParaRPr lang="en-US" sz="3200" dirty="0"/>
          </a:p>
        </p:txBody>
      </p:sp>
      <p:pic>
        <p:nvPicPr>
          <p:cNvPr id="13314" name="Picture 2"/>
          <p:cNvPicPr>
            <a:picLocks noChangeAspect="1" noChangeArrowheads="1"/>
          </p:cNvPicPr>
          <p:nvPr/>
        </p:nvPicPr>
        <p:blipFill>
          <a:blip r:embed="rId5" cstate="print"/>
          <a:srcRect/>
          <a:stretch>
            <a:fillRect/>
          </a:stretch>
        </p:blipFill>
        <p:spPr bwMode="auto">
          <a:xfrm>
            <a:off x="526343" y="4214818"/>
            <a:ext cx="2188269" cy="1662995"/>
          </a:xfrm>
          <a:prstGeom prst="rect">
            <a:avLst/>
          </a:prstGeom>
          <a:noFill/>
          <a:ln w="9525">
            <a:noFill/>
            <a:miter lim="800000"/>
            <a:headEnd/>
            <a:tailEnd/>
          </a:ln>
        </p:spPr>
      </p:pic>
      <p:pic>
        <p:nvPicPr>
          <p:cNvPr id="13315" name="Picture 3"/>
          <p:cNvPicPr>
            <a:picLocks noChangeAspect="1" noChangeArrowheads="1"/>
          </p:cNvPicPr>
          <p:nvPr/>
        </p:nvPicPr>
        <p:blipFill>
          <a:blip r:embed="rId6" cstate="print"/>
          <a:srcRect/>
          <a:stretch>
            <a:fillRect/>
          </a:stretch>
        </p:blipFill>
        <p:spPr bwMode="auto">
          <a:xfrm>
            <a:off x="642910" y="714356"/>
            <a:ext cx="1990936" cy="1719116"/>
          </a:xfrm>
          <a:prstGeom prst="rect">
            <a:avLst/>
          </a:prstGeom>
          <a:noFill/>
          <a:ln w="9525">
            <a:noFill/>
            <a:miter lim="800000"/>
            <a:headEnd/>
            <a:tailEnd/>
          </a:ln>
        </p:spPr>
      </p:pic>
      <p:sp>
        <p:nvSpPr>
          <p:cNvPr id="8" name="TextBox 7"/>
          <p:cNvSpPr txBox="1"/>
          <p:nvPr/>
        </p:nvSpPr>
        <p:spPr>
          <a:xfrm>
            <a:off x="2857488" y="1214422"/>
            <a:ext cx="5500726" cy="1292662"/>
          </a:xfrm>
          <a:prstGeom prst="rect">
            <a:avLst/>
          </a:prstGeom>
          <a:noFill/>
        </p:spPr>
        <p:txBody>
          <a:bodyPr wrap="square" rtlCol="0">
            <a:spAutoFit/>
          </a:bodyPr>
          <a:lstStyle/>
          <a:p>
            <a:r>
              <a:rPr lang="en-AU" sz="2400" dirty="0" smtClean="0"/>
              <a:t>HOTSPOT</a:t>
            </a:r>
          </a:p>
          <a:p>
            <a:r>
              <a:rPr lang="en-AU" dirty="0" smtClean="0"/>
              <a:t>Built-in walled garden provides a powerful captive portal public access hotspot system with MAC address authentication capabilities and RADIUS server</a:t>
            </a:r>
            <a:endParaRPr lang="en-US" dirty="0"/>
          </a:p>
        </p:txBody>
      </p:sp>
      <p:sp>
        <p:nvSpPr>
          <p:cNvPr id="9" name="TextBox 8"/>
          <p:cNvSpPr txBox="1"/>
          <p:nvPr/>
        </p:nvSpPr>
        <p:spPr>
          <a:xfrm>
            <a:off x="571472" y="2643182"/>
            <a:ext cx="7929618" cy="1292662"/>
          </a:xfrm>
          <a:prstGeom prst="rect">
            <a:avLst/>
          </a:prstGeom>
          <a:noFill/>
        </p:spPr>
        <p:txBody>
          <a:bodyPr wrap="square" rtlCol="0">
            <a:spAutoFit/>
          </a:bodyPr>
          <a:lstStyle/>
          <a:p>
            <a:r>
              <a:rPr lang="en-AU" sz="2400" dirty="0" smtClean="0"/>
              <a:t>Web Proxy</a:t>
            </a:r>
          </a:p>
          <a:p>
            <a:r>
              <a:rPr lang="en-AU" dirty="0" smtClean="0"/>
              <a:t>Fully featured web cache supporting transparent and traditional web proxy plus SOCKS.  Web cache can be stored on-board for high performance, or external storage for high capacity</a:t>
            </a:r>
            <a:endParaRPr lang="en-US" dirty="0"/>
          </a:p>
        </p:txBody>
      </p:sp>
      <p:sp>
        <p:nvSpPr>
          <p:cNvPr id="10" name="TextBox 9"/>
          <p:cNvSpPr txBox="1"/>
          <p:nvPr/>
        </p:nvSpPr>
        <p:spPr>
          <a:xfrm>
            <a:off x="2857488" y="4286256"/>
            <a:ext cx="6000792" cy="1569660"/>
          </a:xfrm>
          <a:prstGeom prst="rect">
            <a:avLst/>
          </a:prstGeom>
          <a:noFill/>
        </p:spPr>
        <p:txBody>
          <a:bodyPr wrap="square" rtlCol="0">
            <a:spAutoFit/>
          </a:bodyPr>
          <a:lstStyle/>
          <a:p>
            <a:r>
              <a:rPr lang="en-AU" sz="2400" dirty="0" smtClean="0"/>
              <a:t>The DUDE Network Management</a:t>
            </a:r>
          </a:p>
          <a:p>
            <a:r>
              <a:rPr lang="en-US" dirty="0" smtClean="0"/>
              <a:t>The </a:t>
            </a:r>
            <a:r>
              <a:rPr lang="en-US" dirty="0"/>
              <a:t>Dude </a:t>
            </a:r>
            <a:r>
              <a:rPr lang="en-US" dirty="0" smtClean="0"/>
              <a:t>SNMP network </a:t>
            </a:r>
            <a:r>
              <a:rPr lang="en-US" dirty="0"/>
              <a:t>monitor is </a:t>
            </a:r>
            <a:r>
              <a:rPr lang="en-US" dirty="0" smtClean="0"/>
              <a:t>a </a:t>
            </a:r>
            <a:r>
              <a:rPr lang="en-US" i="1" dirty="0" smtClean="0"/>
              <a:t>free</a:t>
            </a:r>
            <a:r>
              <a:rPr lang="en-US" dirty="0" smtClean="0"/>
              <a:t> </a:t>
            </a:r>
            <a:r>
              <a:rPr lang="en-US" dirty="0"/>
              <a:t>application by MikroTik which can dramatically improve the way you manage your network environment. </a:t>
            </a:r>
            <a:r>
              <a:rPr lang="en-US" dirty="0" smtClean="0"/>
              <a:t> Provides real-time availability and performance logging and graphing of any SNMP device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4" name="Picture 3" descr="rb433AH.png"/>
          <p:cNvPicPr>
            <a:picLocks noChangeAspect="1"/>
          </p:cNvPicPr>
          <p:nvPr/>
        </p:nvPicPr>
        <p:blipFill>
          <a:blip r:embed="rId5" cstate="print"/>
          <a:stretch>
            <a:fillRect/>
          </a:stretch>
        </p:blipFill>
        <p:spPr>
          <a:xfrm rot="5400000">
            <a:off x="985836" y="2228818"/>
            <a:ext cx="1171536" cy="1857388"/>
          </a:xfrm>
          <a:prstGeom prst="rect">
            <a:avLst/>
          </a:prstGeom>
        </p:spPr>
      </p:pic>
      <p:pic>
        <p:nvPicPr>
          <p:cNvPr id="15" name="Picture 14" descr="rb411.png"/>
          <p:cNvPicPr>
            <a:picLocks noChangeAspect="1"/>
          </p:cNvPicPr>
          <p:nvPr/>
        </p:nvPicPr>
        <p:blipFill>
          <a:blip r:embed="rId6" cstate="print"/>
          <a:stretch>
            <a:fillRect/>
          </a:stretch>
        </p:blipFill>
        <p:spPr>
          <a:xfrm rot="5400000">
            <a:off x="702902" y="1082992"/>
            <a:ext cx="1143009" cy="1262993"/>
          </a:xfrm>
          <a:prstGeom prst="rect">
            <a:avLst/>
          </a:prstGeom>
        </p:spPr>
      </p:pic>
      <p:pic>
        <p:nvPicPr>
          <p:cNvPr id="20" name="Picture 5"/>
          <p:cNvPicPr>
            <a:picLocks noChangeAspect="1" noChangeArrowheads="1"/>
          </p:cNvPicPr>
          <p:nvPr/>
        </p:nvPicPr>
        <p:blipFill>
          <a:blip r:embed="rId7" cstate="print"/>
          <a:srcRect/>
          <a:stretch>
            <a:fillRect/>
          </a:stretch>
        </p:blipFill>
        <p:spPr bwMode="auto">
          <a:xfrm rot="5400000">
            <a:off x="932222" y="3711192"/>
            <a:ext cx="1278764" cy="2000264"/>
          </a:xfrm>
          <a:prstGeom prst="rect">
            <a:avLst/>
          </a:prstGeom>
          <a:noFill/>
          <a:ln w="9525">
            <a:noFill/>
            <a:miter lim="800000"/>
            <a:headEnd/>
            <a:tailEnd/>
          </a:ln>
          <a:effectLst/>
        </p:spPr>
      </p:pic>
      <p:sp>
        <p:nvSpPr>
          <p:cNvPr id="22" name="TextBox 21"/>
          <p:cNvSpPr txBox="1"/>
          <p:nvPr/>
        </p:nvSpPr>
        <p:spPr>
          <a:xfrm>
            <a:off x="1785918" y="214290"/>
            <a:ext cx="5214974" cy="584775"/>
          </a:xfrm>
          <a:prstGeom prst="rect">
            <a:avLst/>
          </a:prstGeom>
          <a:noFill/>
        </p:spPr>
        <p:txBody>
          <a:bodyPr wrap="square" rtlCol="0">
            <a:spAutoFit/>
          </a:bodyPr>
          <a:lstStyle/>
          <a:p>
            <a:pPr algn="ctr"/>
            <a:r>
              <a:rPr lang="en-AU" sz="3200" dirty="0" smtClean="0"/>
              <a:t>BASE MODELS</a:t>
            </a:r>
            <a:endParaRPr lang="en-US" sz="3200" dirty="0"/>
          </a:p>
        </p:txBody>
      </p:sp>
      <p:sp>
        <p:nvSpPr>
          <p:cNvPr id="23" name="TextBox 22"/>
          <p:cNvSpPr txBox="1"/>
          <p:nvPr/>
        </p:nvSpPr>
        <p:spPr>
          <a:xfrm>
            <a:off x="3071802" y="1000108"/>
            <a:ext cx="5072098" cy="4524315"/>
          </a:xfrm>
          <a:prstGeom prst="rect">
            <a:avLst/>
          </a:prstGeom>
          <a:noFill/>
        </p:spPr>
        <p:txBody>
          <a:bodyPr wrap="square" rtlCol="0">
            <a:spAutoFit/>
          </a:bodyPr>
          <a:lstStyle/>
          <a:p>
            <a:r>
              <a:rPr lang="en-AU" dirty="0" smtClean="0"/>
              <a:t>Entry Level </a:t>
            </a:r>
            <a:r>
              <a:rPr lang="en-AU" dirty="0" err="1"/>
              <a:t>R</a:t>
            </a:r>
            <a:r>
              <a:rPr lang="en-AU" dirty="0" err="1" smtClean="0"/>
              <a:t>outerBoard</a:t>
            </a:r>
            <a:r>
              <a:rPr lang="en-AU" dirty="0" smtClean="0"/>
              <a:t> systems:</a:t>
            </a:r>
          </a:p>
          <a:p>
            <a:endParaRPr lang="en-AU" dirty="0" smtClean="0"/>
          </a:p>
          <a:p>
            <a:pPr lvl="1">
              <a:buFont typeface="Arial" pitchFamily="34" charset="0"/>
              <a:buChar char="•"/>
            </a:pPr>
            <a:r>
              <a:rPr lang="en-AU" dirty="0" smtClean="0"/>
              <a:t>Based on </a:t>
            </a:r>
            <a:r>
              <a:rPr lang="en-AU" dirty="0" err="1" smtClean="0"/>
              <a:t>Atheros</a:t>
            </a:r>
            <a:r>
              <a:rPr lang="en-AU" dirty="0" smtClean="0"/>
              <a:t> 300MHz CPU</a:t>
            </a:r>
          </a:p>
          <a:p>
            <a:pPr lvl="1">
              <a:buFont typeface="Arial" pitchFamily="34" charset="0"/>
              <a:buChar char="•"/>
            </a:pPr>
            <a:r>
              <a:rPr lang="en-AU" dirty="0" smtClean="0"/>
              <a:t>64M RAM</a:t>
            </a:r>
          </a:p>
          <a:p>
            <a:pPr lvl="1">
              <a:buFont typeface="Arial" pitchFamily="34" charset="0"/>
              <a:buChar char="•"/>
            </a:pPr>
            <a:r>
              <a:rPr lang="en-AU" dirty="0" smtClean="0"/>
              <a:t>1 or more 10/100 auto MDI-MDIX </a:t>
            </a:r>
            <a:r>
              <a:rPr lang="en-AU" dirty="0" err="1" smtClean="0"/>
              <a:t>ethernet</a:t>
            </a:r>
            <a:endParaRPr lang="en-AU" dirty="0" smtClean="0"/>
          </a:p>
          <a:p>
            <a:pPr lvl="1">
              <a:buFont typeface="Arial" pitchFamily="34" charset="0"/>
              <a:buChar char="•"/>
            </a:pPr>
            <a:r>
              <a:rPr lang="en-AU" dirty="0" smtClean="0"/>
              <a:t>Most models also support 1 or more mini-</a:t>
            </a:r>
            <a:r>
              <a:rPr lang="en-AU" dirty="0" err="1" smtClean="0"/>
              <a:t>pci</a:t>
            </a:r>
            <a:r>
              <a:rPr lang="en-AU" dirty="0" smtClean="0"/>
              <a:t> expansion for wireless interfaces</a:t>
            </a:r>
          </a:p>
          <a:p>
            <a:pPr lvl="1">
              <a:buFont typeface="Arial" pitchFamily="34" charset="0"/>
              <a:buChar char="•"/>
            </a:pPr>
            <a:r>
              <a:rPr lang="en-AU" dirty="0" smtClean="0"/>
              <a:t>Power jack for 9v – 38v input</a:t>
            </a:r>
          </a:p>
          <a:p>
            <a:pPr lvl="1">
              <a:buFont typeface="Arial" pitchFamily="34" charset="0"/>
              <a:buChar char="•"/>
            </a:pPr>
            <a:r>
              <a:rPr lang="en-AU" dirty="0" smtClean="0"/>
              <a:t>Ethernet1 port </a:t>
            </a:r>
            <a:r>
              <a:rPr lang="en-AU" dirty="0" err="1" smtClean="0"/>
              <a:t>PoE</a:t>
            </a:r>
            <a:r>
              <a:rPr lang="en-AU" dirty="0" smtClean="0"/>
              <a:t> capable</a:t>
            </a:r>
          </a:p>
          <a:p>
            <a:pPr lvl="1">
              <a:buFont typeface="Arial" pitchFamily="34" charset="0"/>
              <a:buChar char="•"/>
            </a:pPr>
            <a:r>
              <a:rPr lang="en-AU" dirty="0" smtClean="0"/>
              <a:t>RS232 serial port</a:t>
            </a:r>
          </a:p>
          <a:p>
            <a:pPr lvl="1"/>
            <a:endParaRPr lang="en-AU" dirty="0"/>
          </a:p>
          <a:p>
            <a:r>
              <a:rPr lang="en-AU" dirty="0" smtClean="0"/>
              <a:t>Examples (pictured):</a:t>
            </a:r>
          </a:p>
          <a:p>
            <a:endParaRPr lang="en-AU" dirty="0" smtClean="0"/>
          </a:p>
          <a:p>
            <a:pPr lvl="1">
              <a:buFont typeface="Arial" pitchFamily="34" charset="0"/>
              <a:buChar char="•"/>
            </a:pPr>
            <a:r>
              <a:rPr lang="en-AU" dirty="0" smtClean="0"/>
              <a:t>RB/411 – 1 </a:t>
            </a:r>
            <a:r>
              <a:rPr lang="en-AU" dirty="0" err="1" smtClean="0"/>
              <a:t>ethernet</a:t>
            </a:r>
            <a:r>
              <a:rPr lang="en-AU" dirty="0" smtClean="0"/>
              <a:t>, 1 mini-</a:t>
            </a:r>
            <a:r>
              <a:rPr lang="en-AU" dirty="0" err="1" smtClean="0"/>
              <a:t>pci</a:t>
            </a:r>
            <a:endParaRPr lang="en-AU" dirty="0" smtClean="0"/>
          </a:p>
          <a:p>
            <a:pPr lvl="1">
              <a:buFont typeface="Arial" pitchFamily="34" charset="0"/>
              <a:buChar char="•"/>
            </a:pPr>
            <a:r>
              <a:rPr lang="en-AU" dirty="0" smtClean="0"/>
              <a:t>RB/433 – 3 </a:t>
            </a:r>
            <a:r>
              <a:rPr lang="en-AU" dirty="0" err="1" smtClean="0"/>
              <a:t>ethernet</a:t>
            </a:r>
            <a:r>
              <a:rPr lang="en-AU" dirty="0" smtClean="0"/>
              <a:t>, 3 mini-</a:t>
            </a:r>
            <a:r>
              <a:rPr lang="en-AU" dirty="0" err="1" smtClean="0"/>
              <a:t>pci</a:t>
            </a:r>
            <a:endParaRPr lang="en-AU" dirty="0" smtClean="0"/>
          </a:p>
          <a:p>
            <a:pPr lvl="1">
              <a:buFont typeface="Arial" pitchFamily="34" charset="0"/>
              <a:buChar char="•"/>
            </a:pPr>
            <a:r>
              <a:rPr lang="en-AU" dirty="0" smtClean="0"/>
              <a:t>RB/493 – 9 </a:t>
            </a:r>
            <a:r>
              <a:rPr lang="en-AU" dirty="0" err="1" smtClean="0"/>
              <a:t>ethernet</a:t>
            </a:r>
            <a:r>
              <a:rPr lang="en-AU" dirty="0" smtClean="0"/>
              <a:t>, 3 mini-</a:t>
            </a:r>
            <a:r>
              <a:rPr lang="en-AU" dirty="0" err="1" smtClean="0"/>
              <a:t>pci</a:t>
            </a:r>
            <a:endParaRPr lang="en-A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5" name="TextBox 4"/>
          <p:cNvSpPr txBox="1"/>
          <p:nvPr/>
        </p:nvSpPr>
        <p:spPr>
          <a:xfrm>
            <a:off x="1928794" y="214290"/>
            <a:ext cx="5214974" cy="584775"/>
          </a:xfrm>
          <a:prstGeom prst="rect">
            <a:avLst/>
          </a:prstGeom>
          <a:noFill/>
        </p:spPr>
        <p:txBody>
          <a:bodyPr wrap="square" rtlCol="0">
            <a:spAutoFit/>
          </a:bodyPr>
          <a:lstStyle/>
          <a:p>
            <a:pPr algn="ctr"/>
            <a:r>
              <a:rPr lang="en-AU" sz="3200" dirty="0" smtClean="0"/>
              <a:t>CONFIGURATION</a:t>
            </a:r>
            <a:endParaRPr lang="en-US" sz="3200" dirty="0"/>
          </a:p>
        </p:txBody>
      </p:sp>
      <p:sp>
        <p:nvSpPr>
          <p:cNvPr id="11" name="TextBox 10"/>
          <p:cNvSpPr txBox="1"/>
          <p:nvPr/>
        </p:nvSpPr>
        <p:spPr>
          <a:xfrm>
            <a:off x="3571868" y="1214422"/>
            <a:ext cx="5286412" cy="1754326"/>
          </a:xfrm>
          <a:prstGeom prst="rect">
            <a:avLst/>
          </a:prstGeom>
          <a:noFill/>
        </p:spPr>
        <p:txBody>
          <a:bodyPr wrap="square" rtlCol="0">
            <a:spAutoFit/>
          </a:bodyPr>
          <a:lstStyle/>
          <a:p>
            <a:r>
              <a:rPr lang="en-AU" dirty="0" smtClean="0"/>
              <a:t>Configuration is by three methods:</a:t>
            </a:r>
          </a:p>
          <a:p>
            <a:endParaRPr lang="en-AU" dirty="0"/>
          </a:p>
          <a:p>
            <a:pPr lvl="1">
              <a:buFont typeface="Arial" pitchFamily="34" charset="0"/>
              <a:buChar char="•"/>
            </a:pPr>
            <a:r>
              <a:rPr lang="en-AU" dirty="0" smtClean="0"/>
              <a:t>Shell access by telnet, </a:t>
            </a:r>
            <a:r>
              <a:rPr lang="en-AU" dirty="0" err="1" smtClean="0"/>
              <a:t>ssh</a:t>
            </a:r>
            <a:r>
              <a:rPr lang="en-AU" dirty="0" smtClean="0"/>
              <a:t> or serial port</a:t>
            </a:r>
          </a:p>
          <a:p>
            <a:pPr lvl="1">
              <a:buFont typeface="Arial" pitchFamily="34" charset="0"/>
              <a:buChar char="•"/>
            </a:pPr>
            <a:r>
              <a:rPr lang="en-AU" dirty="0" smtClean="0"/>
              <a:t>Rudimentary web based interface</a:t>
            </a:r>
          </a:p>
          <a:p>
            <a:pPr lvl="1">
              <a:buFont typeface="Arial" pitchFamily="34" charset="0"/>
              <a:buChar char="•"/>
            </a:pPr>
            <a:r>
              <a:rPr lang="en-AU" dirty="0" err="1" smtClean="0"/>
              <a:t>Winbox</a:t>
            </a:r>
            <a:r>
              <a:rPr lang="en-AU" dirty="0" smtClean="0"/>
              <a:t> – the most powerful GUI configuration tool on the planet!</a:t>
            </a:r>
            <a:endParaRPr lang="en-US" dirty="0"/>
          </a:p>
        </p:txBody>
      </p:sp>
      <p:pic>
        <p:nvPicPr>
          <p:cNvPr id="12" name="Picture 11" descr="putty.png"/>
          <p:cNvPicPr>
            <a:picLocks noChangeAspect="1"/>
          </p:cNvPicPr>
          <p:nvPr/>
        </p:nvPicPr>
        <p:blipFill>
          <a:blip r:embed="rId5"/>
          <a:stretch>
            <a:fillRect/>
          </a:stretch>
        </p:blipFill>
        <p:spPr>
          <a:xfrm>
            <a:off x="357158" y="1285860"/>
            <a:ext cx="3070655" cy="1928826"/>
          </a:xfrm>
          <a:prstGeom prst="rect">
            <a:avLst/>
          </a:prstGeom>
        </p:spPr>
      </p:pic>
      <p:pic>
        <p:nvPicPr>
          <p:cNvPr id="13" name="Picture 12" descr="webconf.png"/>
          <p:cNvPicPr>
            <a:picLocks noChangeAspect="1"/>
          </p:cNvPicPr>
          <p:nvPr/>
        </p:nvPicPr>
        <p:blipFill>
          <a:blip r:embed="rId6" cstate="print"/>
          <a:stretch>
            <a:fillRect/>
          </a:stretch>
        </p:blipFill>
        <p:spPr>
          <a:xfrm>
            <a:off x="357158" y="3929066"/>
            <a:ext cx="3644796" cy="1785950"/>
          </a:xfrm>
          <a:prstGeom prst="rect">
            <a:avLst/>
          </a:prstGeom>
        </p:spPr>
      </p:pic>
      <p:pic>
        <p:nvPicPr>
          <p:cNvPr id="14" name="Picture 13" descr="winbox.png"/>
          <p:cNvPicPr>
            <a:picLocks noChangeAspect="1"/>
          </p:cNvPicPr>
          <p:nvPr/>
        </p:nvPicPr>
        <p:blipFill>
          <a:blip r:embed="rId7" cstate="print"/>
          <a:stretch>
            <a:fillRect/>
          </a:stretch>
        </p:blipFill>
        <p:spPr>
          <a:xfrm>
            <a:off x="4929190" y="3071810"/>
            <a:ext cx="3395037" cy="28235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9" name="TextBox 8"/>
          <p:cNvSpPr txBox="1"/>
          <p:nvPr/>
        </p:nvSpPr>
        <p:spPr>
          <a:xfrm>
            <a:off x="2071670" y="2928934"/>
            <a:ext cx="5214974" cy="584775"/>
          </a:xfrm>
          <a:prstGeom prst="rect">
            <a:avLst/>
          </a:prstGeom>
          <a:noFill/>
        </p:spPr>
        <p:txBody>
          <a:bodyPr wrap="square" rtlCol="0">
            <a:spAutoFit/>
          </a:bodyPr>
          <a:lstStyle/>
          <a:p>
            <a:pPr algn="ctr"/>
            <a:r>
              <a:rPr lang="en-AU" sz="3200" i="1" dirty="0" err="1" smtClean="0"/>
              <a:t>Winbox</a:t>
            </a:r>
            <a:r>
              <a:rPr lang="en-AU" sz="3200" i="1" dirty="0" smtClean="0"/>
              <a:t> Demo</a:t>
            </a:r>
            <a:endParaRPr lang="en-US" sz="32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4" name="TextBox 3"/>
          <p:cNvSpPr txBox="1"/>
          <p:nvPr/>
        </p:nvSpPr>
        <p:spPr>
          <a:xfrm>
            <a:off x="1928794" y="214290"/>
            <a:ext cx="5214974" cy="584775"/>
          </a:xfrm>
          <a:prstGeom prst="rect">
            <a:avLst/>
          </a:prstGeom>
          <a:noFill/>
        </p:spPr>
        <p:txBody>
          <a:bodyPr wrap="square" rtlCol="0">
            <a:spAutoFit/>
          </a:bodyPr>
          <a:lstStyle/>
          <a:p>
            <a:pPr algn="ctr"/>
            <a:r>
              <a:rPr lang="en-AU" sz="3200" dirty="0" smtClean="0"/>
              <a:t>More information:</a:t>
            </a:r>
            <a:endParaRPr lang="en-US" sz="3200" dirty="0"/>
          </a:p>
        </p:txBody>
      </p:sp>
      <p:sp>
        <p:nvSpPr>
          <p:cNvPr id="5" name="TextBox 4"/>
          <p:cNvSpPr txBox="1"/>
          <p:nvPr/>
        </p:nvSpPr>
        <p:spPr>
          <a:xfrm>
            <a:off x="1500166" y="1142984"/>
            <a:ext cx="5857916" cy="4524315"/>
          </a:xfrm>
          <a:prstGeom prst="rect">
            <a:avLst/>
          </a:prstGeom>
          <a:noFill/>
        </p:spPr>
        <p:txBody>
          <a:bodyPr wrap="square" rtlCol="0">
            <a:spAutoFit/>
          </a:bodyPr>
          <a:lstStyle/>
          <a:p>
            <a:r>
              <a:rPr lang="en-AU" dirty="0" smtClean="0"/>
              <a:t>Official Mikrotik Web Site: </a:t>
            </a:r>
            <a:r>
              <a:rPr lang="en-AU" dirty="0" smtClean="0">
                <a:hlinkClick r:id="rId5"/>
              </a:rPr>
              <a:t>http://www.mikrotik.com</a:t>
            </a:r>
            <a:endParaRPr lang="en-US" dirty="0"/>
          </a:p>
          <a:p>
            <a:pPr lvl="1">
              <a:buFont typeface="Arial" pitchFamily="34" charset="0"/>
              <a:buChar char="•"/>
            </a:pPr>
            <a:r>
              <a:rPr lang="en-AU" dirty="0" smtClean="0"/>
              <a:t>Full product information</a:t>
            </a:r>
          </a:p>
          <a:p>
            <a:pPr lvl="1">
              <a:buFont typeface="Arial" pitchFamily="34" charset="0"/>
              <a:buChar char="•"/>
            </a:pPr>
            <a:r>
              <a:rPr lang="en-AU" dirty="0" smtClean="0"/>
              <a:t>Full Documentation</a:t>
            </a:r>
          </a:p>
          <a:p>
            <a:pPr lvl="1">
              <a:buFont typeface="Arial" pitchFamily="34" charset="0"/>
              <a:buChar char="•"/>
            </a:pPr>
            <a:r>
              <a:rPr lang="en-AU" dirty="0" smtClean="0"/>
              <a:t>User Forums</a:t>
            </a:r>
          </a:p>
          <a:p>
            <a:pPr lvl="1">
              <a:buFont typeface="Arial" pitchFamily="34" charset="0"/>
              <a:buChar char="•"/>
            </a:pPr>
            <a:r>
              <a:rPr lang="en-AU" dirty="0" smtClean="0"/>
              <a:t>Wiki Documents</a:t>
            </a:r>
          </a:p>
          <a:p>
            <a:endParaRPr lang="en-AU" dirty="0"/>
          </a:p>
          <a:p>
            <a:r>
              <a:rPr lang="en-AU" dirty="0" smtClean="0"/>
              <a:t>Official </a:t>
            </a:r>
            <a:r>
              <a:rPr lang="en-AU" dirty="0" err="1" smtClean="0"/>
              <a:t>RouterBoard</a:t>
            </a:r>
            <a:r>
              <a:rPr lang="en-AU" dirty="0" smtClean="0"/>
              <a:t> Web Site: </a:t>
            </a:r>
            <a:r>
              <a:rPr lang="en-AU" dirty="0" smtClean="0">
                <a:hlinkClick r:id="rId6"/>
              </a:rPr>
              <a:t>http://www.routerboard.com</a:t>
            </a:r>
            <a:endParaRPr lang="en-AU" dirty="0" smtClean="0"/>
          </a:p>
          <a:p>
            <a:pPr lvl="1">
              <a:buFont typeface="Arial" pitchFamily="34" charset="0"/>
              <a:buChar char="•"/>
            </a:pPr>
            <a:r>
              <a:rPr lang="en-AU" dirty="0" smtClean="0"/>
              <a:t>Product Catalogue and Documentation</a:t>
            </a:r>
          </a:p>
          <a:p>
            <a:endParaRPr lang="en-AU" dirty="0"/>
          </a:p>
          <a:p>
            <a:r>
              <a:rPr lang="en-AU" dirty="0" smtClean="0"/>
              <a:t>Australian Distributor:</a:t>
            </a:r>
          </a:p>
          <a:p>
            <a:r>
              <a:rPr lang="en-AU" dirty="0"/>
              <a:t>	</a:t>
            </a:r>
            <a:r>
              <a:rPr lang="en-AU" dirty="0" smtClean="0"/>
              <a:t>DuxTel Pty Ltd http://www.duxtel.com.au</a:t>
            </a:r>
          </a:p>
          <a:p>
            <a:r>
              <a:rPr lang="en-AU" dirty="0"/>
              <a:t>	</a:t>
            </a:r>
            <a:r>
              <a:rPr lang="en-AU" dirty="0" smtClean="0"/>
              <a:t>Buy online @ </a:t>
            </a:r>
            <a:r>
              <a:rPr lang="en-AU" dirty="0" smtClean="0">
                <a:hlinkClick r:id="rId7"/>
              </a:rPr>
              <a:t>http://shop.duxtel.com.au</a:t>
            </a:r>
            <a:endParaRPr lang="en-AU" dirty="0" smtClean="0"/>
          </a:p>
          <a:p>
            <a:r>
              <a:rPr lang="en-AU" dirty="0"/>
              <a:t>	</a:t>
            </a:r>
            <a:r>
              <a:rPr lang="en-AU" dirty="0" smtClean="0"/>
              <a:t>also configuration guides and articles</a:t>
            </a:r>
          </a:p>
          <a:p>
            <a:endParaRPr lang="en-AU" dirty="0" smtClean="0"/>
          </a:p>
          <a:p>
            <a:r>
              <a:rPr lang="en-AU" dirty="0"/>
              <a:t>	</a:t>
            </a:r>
            <a:r>
              <a:rPr lang="en-AU" dirty="0" smtClean="0"/>
              <a:t>Learn </a:t>
            </a:r>
            <a:r>
              <a:rPr lang="en-AU" dirty="0" err="1" smtClean="0"/>
              <a:t>RouterOS</a:t>
            </a:r>
            <a:r>
              <a:rPr lang="en-AU" dirty="0" smtClean="0"/>
              <a:t> </a:t>
            </a:r>
          </a:p>
          <a:p>
            <a:r>
              <a:rPr lang="en-AU" dirty="0"/>
              <a:t>	</a:t>
            </a:r>
            <a:r>
              <a:rPr lang="en-AU" dirty="0" smtClean="0"/>
              <a:t>	– the definitive Guide by Dennis Burgess </a:t>
            </a:r>
            <a:endParaRPr lang="en-US" dirty="0"/>
          </a:p>
        </p:txBody>
      </p:sp>
      <p:pic>
        <p:nvPicPr>
          <p:cNvPr id="16386" name="Picture 2"/>
          <p:cNvPicPr>
            <a:picLocks noChangeAspect="1" noChangeArrowheads="1"/>
          </p:cNvPicPr>
          <p:nvPr/>
        </p:nvPicPr>
        <p:blipFill>
          <a:blip r:embed="rId8"/>
          <a:srcRect/>
          <a:stretch>
            <a:fillRect/>
          </a:stretch>
        </p:blipFill>
        <p:spPr bwMode="auto">
          <a:xfrm>
            <a:off x="1357290" y="4286256"/>
            <a:ext cx="914995" cy="1381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5" name="TextBox 4"/>
          <p:cNvSpPr txBox="1"/>
          <p:nvPr/>
        </p:nvSpPr>
        <p:spPr>
          <a:xfrm>
            <a:off x="1214414" y="857232"/>
            <a:ext cx="6500858" cy="5109091"/>
          </a:xfrm>
          <a:prstGeom prst="rect">
            <a:avLst/>
          </a:prstGeom>
          <a:noFill/>
        </p:spPr>
        <p:txBody>
          <a:bodyPr wrap="square" rtlCol="0">
            <a:spAutoFit/>
          </a:bodyPr>
          <a:lstStyle/>
          <a:p>
            <a:r>
              <a:rPr lang="en-AU" sz="2800" dirty="0" smtClean="0"/>
              <a:t>DuxTel Pty Ltd:</a:t>
            </a:r>
          </a:p>
          <a:p>
            <a:pPr lvl="1">
              <a:buFont typeface="Arial" pitchFamily="34" charset="0"/>
              <a:buChar char="•"/>
            </a:pPr>
            <a:r>
              <a:rPr lang="en-AU" dirty="0" smtClean="0"/>
              <a:t>Working with Mikrotik systems for 6+ years</a:t>
            </a:r>
          </a:p>
          <a:p>
            <a:pPr lvl="1">
              <a:buFont typeface="Arial" pitchFamily="34" charset="0"/>
              <a:buChar char="•"/>
            </a:pPr>
            <a:r>
              <a:rPr lang="en-AU" dirty="0" smtClean="0"/>
              <a:t>Authorised Australian Distributor for Mikrotik </a:t>
            </a:r>
            <a:r>
              <a:rPr lang="en-AU" dirty="0" err="1" smtClean="0"/>
              <a:t>ROuterOS</a:t>
            </a:r>
            <a:r>
              <a:rPr lang="en-AU" dirty="0" smtClean="0"/>
              <a:t> and </a:t>
            </a:r>
            <a:r>
              <a:rPr lang="en-AU" dirty="0" err="1" smtClean="0"/>
              <a:t>RouterBoard</a:t>
            </a:r>
            <a:endParaRPr lang="en-AU" dirty="0" smtClean="0"/>
          </a:p>
          <a:p>
            <a:pPr lvl="1">
              <a:buFont typeface="Arial" pitchFamily="34" charset="0"/>
              <a:buChar char="•"/>
            </a:pPr>
            <a:r>
              <a:rPr lang="en-AU" dirty="0" smtClean="0"/>
              <a:t>Authorised Australian Mikrotik Consultant</a:t>
            </a:r>
          </a:p>
          <a:p>
            <a:pPr lvl="1">
              <a:buFont typeface="Arial" pitchFamily="34" charset="0"/>
              <a:buChar char="•"/>
            </a:pPr>
            <a:r>
              <a:rPr lang="en-AU" dirty="0" smtClean="0"/>
              <a:t>Stocking most </a:t>
            </a:r>
            <a:r>
              <a:rPr lang="en-AU" dirty="0" err="1" smtClean="0"/>
              <a:t>RouterBoard</a:t>
            </a:r>
            <a:r>
              <a:rPr lang="en-AU" dirty="0" smtClean="0"/>
              <a:t> systems, antennas, cases, power supplies</a:t>
            </a:r>
          </a:p>
          <a:p>
            <a:endParaRPr lang="en-AU" dirty="0" smtClean="0"/>
          </a:p>
          <a:p>
            <a:r>
              <a:rPr lang="en-AU" sz="2800" dirty="0" smtClean="0"/>
              <a:t>Mike Everest (BSc, DipEd, </a:t>
            </a:r>
            <a:r>
              <a:rPr lang="en-AU" sz="2800" dirty="0" err="1" smtClean="0"/>
              <a:t>GDipComp</a:t>
            </a:r>
            <a:r>
              <a:rPr lang="en-AU" sz="2800" dirty="0" smtClean="0"/>
              <a:t>):</a:t>
            </a:r>
          </a:p>
          <a:p>
            <a:pPr lvl="1">
              <a:buFont typeface="Arial" pitchFamily="34" charset="0"/>
              <a:buChar char="•"/>
            </a:pPr>
            <a:r>
              <a:rPr lang="en-AU" dirty="0" smtClean="0"/>
              <a:t>18+ years experience in IT systems and data network technologies</a:t>
            </a:r>
          </a:p>
          <a:p>
            <a:pPr lvl="1">
              <a:buFont typeface="Arial" pitchFamily="34" charset="0"/>
              <a:buChar char="•"/>
            </a:pPr>
            <a:r>
              <a:rPr lang="en-AU" dirty="0" smtClean="0"/>
              <a:t>Certified Mikrotik Consultant, and leading expert in Australia for Mikrotik products and solutions</a:t>
            </a:r>
          </a:p>
          <a:p>
            <a:pPr lvl="1">
              <a:buFont typeface="Arial" pitchFamily="34" charset="0"/>
              <a:buChar char="•"/>
            </a:pPr>
            <a:r>
              <a:rPr lang="en-AU" dirty="0" smtClean="0"/>
              <a:t>Available for consulting and advice for ISP and Data Communications industry</a:t>
            </a:r>
          </a:p>
          <a:p>
            <a:endParaRPr lang="en-AU"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5" name="Picture 4" descr="rb411U-mikrotik-routerboard-ru-routeros-one-minipci-one-usb.png"/>
          <p:cNvPicPr>
            <a:picLocks noChangeAspect="1"/>
          </p:cNvPicPr>
          <p:nvPr/>
        </p:nvPicPr>
        <p:blipFill>
          <a:blip r:embed="rId5" cstate="print"/>
          <a:stretch>
            <a:fillRect/>
          </a:stretch>
        </p:blipFill>
        <p:spPr>
          <a:xfrm rot="5400000">
            <a:off x="722474" y="2277866"/>
            <a:ext cx="1055317" cy="1357322"/>
          </a:xfrm>
          <a:prstGeom prst="rect">
            <a:avLst/>
          </a:prstGeom>
        </p:spPr>
      </p:pic>
      <p:pic>
        <p:nvPicPr>
          <p:cNvPr id="3074" name="Picture 2"/>
          <p:cNvPicPr>
            <a:picLocks noChangeAspect="1" noChangeArrowheads="1"/>
          </p:cNvPicPr>
          <p:nvPr/>
        </p:nvPicPr>
        <p:blipFill>
          <a:blip r:embed="rId6" cstate="print"/>
          <a:srcRect/>
          <a:stretch>
            <a:fillRect/>
          </a:stretch>
        </p:blipFill>
        <p:spPr bwMode="auto">
          <a:xfrm rot="5400000">
            <a:off x="965051" y="749406"/>
            <a:ext cx="1213107" cy="2000264"/>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print"/>
          <a:srcRect/>
          <a:stretch>
            <a:fillRect/>
          </a:stretch>
        </p:blipFill>
        <p:spPr bwMode="auto">
          <a:xfrm rot="5400000">
            <a:off x="618668" y="3524680"/>
            <a:ext cx="1191492" cy="1285884"/>
          </a:xfrm>
          <a:prstGeom prst="rect">
            <a:avLst/>
          </a:prstGeom>
          <a:noFill/>
          <a:ln w="9525">
            <a:noFill/>
            <a:miter lim="800000"/>
            <a:headEnd/>
            <a:tailEnd/>
          </a:ln>
          <a:effectLst/>
        </p:spPr>
      </p:pic>
      <p:sp>
        <p:nvSpPr>
          <p:cNvPr id="8" name="TextBox 7"/>
          <p:cNvSpPr txBox="1"/>
          <p:nvPr/>
        </p:nvSpPr>
        <p:spPr>
          <a:xfrm>
            <a:off x="1928794" y="357166"/>
            <a:ext cx="5214974" cy="584775"/>
          </a:xfrm>
          <a:prstGeom prst="rect">
            <a:avLst/>
          </a:prstGeom>
          <a:noFill/>
        </p:spPr>
        <p:txBody>
          <a:bodyPr wrap="square" rtlCol="0">
            <a:spAutoFit/>
          </a:bodyPr>
          <a:lstStyle/>
          <a:p>
            <a:pPr algn="ctr"/>
            <a:r>
              <a:rPr lang="en-AU" sz="3200" dirty="0" smtClean="0"/>
              <a:t>ENHANCED MODELS</a:t>
            </a:r>
            <a:endParaRPr lang="en-US" sz="3200" dirty="0"/>
          </a:p>
        </p:txBody>
      </p:sp>
      <p:pic>
        <p:nvPicPr>
          <p:cNvPr id="9" name="Picture 4"/>
          <p:cNvPicPr>
            <a:picLocks noChangeAspect="1" noChangeArrowheads="1"/>
          </p:cNvPicPr>
          <p:nvPr/>
        </p:nvPicPr>
        <p:blipFill>
          <a:blip r:embed="rId8" cstate="print"/>
          <a:srcRect/>
          <a:stretch>
            <a:fillRect/>
          </a:stretch>
        </p:blipFill>
        <p:spPr bwMode="auto">
          <a:xfrm rot="5400000">
            <a:off x="734999" y="4694233"/>
            <a:ext cx="1143009" cy="1470065"/>
          </a:xfrm>
          <a:prstGeom prst="rect">
            <a:avLst/>
          </a:prstGeom>
          <a:noFill/>
          <a:ln w="9525">
            <a:noFill/>
            <a:miter lim="800000"/>
            <a:headEnd/>
            <a:tailEnd/>
          </a:ln>
          <a:effectLst/>
        </p:spPr>
      </p:pic>
      <p:sp>
        <p:nvSpPr>
          <p:cNvPr id="10" name="TextBox 9"/>
          <p:cNvSpPr txBox="1"/>
          <p:nvPr/>
        </p:nvSpPr>
        <p:spPr>
          <a:xfrm>
            <a:off x="2928926" y="1285860"/>
            <a:ext cx="4857784" cy="3693319"/>
          </a:xfrm>
          <a:prstGeom prst="rect">
            <a:avLst/>
          </a:prstGeom>
          <a:noFill/>
        </p:spPr>
        <p:txBody>
          <a:bodyPr wrap="square" rtlCol="0">
            <a:spAutoFit/>
          </a:bodyPr>
          <a:lstStyle/>
          <a:p>
            <a:r>
              <a:rPr lang="en-AU" dirty="0" smtClean="0"/>
              <a:t>Enhanced features include:</a:t>
            </a:r>
          </a:p>
          <a:p>
            <a:endParaRPr lang="en-AU" dirty="0" smtClean="0"/>
          </a:p>
          <a:p>
            <a:pPr lvl="1">
              <a:buFont typeface="Arial" pitchFamily="34" charset="0"/>
              <a:buChar char="•"/>
            </a:pPr>
            <a:r>
              <a:rPr lang="en-AU" dirty="0" smtClean="0"/>
              <a:t>Faster CPU (e.g. 411AH – 680MHz)</a:t>
            </a:r>
          </a:p>
          <a:p>
            <a:pPr lvl="1">
              <a:buFont typeface="Arial" pitchFamily="34" charset="0"/>
              <a:buChar char="•"/>
            </a:pPr>
            <a:r>
              <a:rPr lang="en-AU" dirty="0" smtClean="0"/>
              <a:t>Extra RAM (e.g. 493AH – 128M RAM)</a:t>
            </a:r>
          </a:p>
          <a:p>
            <a:pPr lvl="1">
              <a:buFont typeface="Arial" pitchFamily="34" charset="0"/>
              <a:buChar char="•"/>
            </a:pPr>
            <a:r>
              <a:rPr lang="en-AU" dirty="0" smtClean="0"/>
              <a:t>On-board 802.11b/g wireless (e.g. 411R)</a:t>
            </a:r>
          </a:p>
          <a:p>
            <a:pPr lvl="1">
              <a:buFont typeface="Arial" pitchFamily="34" charset="0"/>
              <a:buChar char="•"/>
            </a:pPr>
            <a:r>
              <a:rPr lang="en-AU" dirty="0" smtClean="0"/>
              <a:t>Gigabit </a:t>
            </a:r>
            <a:r>
              <a:rPr lang="en-AU" dirty="0" err="1" smtClean="0"/>
              <a:t>ethernet</a:t>
            </a:r>
            <a:r>
              <a:rPr lang="en-AU" dirty="0" smtClean="0"/>
              <a:t> (e.g. RB/450G)</a:t>
            </a:r>
          </a:p>
          <a:p>
            <a:pPr lvl="1">
              <a:buFont typeface="Arial" pitchFamily="34" charset="0"/>
              <a:buChar char="•"/>
            </a:pPr>
            <a:r>
              <a:rPr lang="en-AU" dirty="0" smtClean="0"/>
              <a:t>USB ports (e.g. RB/433UAH – 2 USB)</a:t>
            </a:r>
          </a:p>
          <a:p>
            <a:pPr lvl="1">
              <a:buFont typeface="Arial" pitchFamily="34" charset="0"/>
              <a:buChar char="•"/>
            </a:pPr>
            <a:r>
              <a:rPr lang="en-AU" dirty="0" smtClean="0"/>
              <a:t>SD-RAM Slot (e.g. RB/433AH)</a:t>
            </a:r>
          </a:p>
          <a:p>
            <a:pPr lvl="1">
              <a:buFont typeface="Arial" pitchFamily="34" charset="0"/>
              <a:buChar char="•"/>
            </a:pPr>
            <a:r>
              <a:rPr lang="en-AU" dirty="0" smtClean="0"/>
              <a:t>3G SIM slot (e.g. RB/411U)</a:t>
            </a:r>
          </a:p>
          <a:p>
            <a:pPr>
              <a:buFont typeface="Arial" pitchFamily="34" charset="0"/>
              <a:buChar char="•"/>
            </a:pPr>
            <a:endParaRPr lang="en-AU" dirty="0" smtClean="0"/>
          </a:p>
          <a:p>
            <a:endParaRPr lang="en-AU" dirty="0" smtClean="0"/>
          </a:p>
          <a:p>
            <a:endParaRPr lang="en-AU"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4" name="Picture 7"/>
          <p:cNvPicPr>
            <a:picLocks noChangeAspect="1" noChangeArrowheads="1"/>
          </p:cNvPicPr>
          <p:nvPr/>
        </p:nvPicPr>
        <p:blipFill>
          <a:blip r:embed="rId5" cstate="print"/>
          <a:srcRect/>
          <a:stretch>
            <a:fillRect/>
          </a:stretch>
        </p:blipFill>
        <p:spPr bwMode="auto">
          <a:xfrm rot="5400000">
            <a:off x="346250" y="1153892"/>
            <a:ext cx="2379270" cy="2214578"/>
          </a:xfrm>
          <a:prstGeom prst="rect">
            <a:avLst/>
          </a:prstGeom>
          <a:noFill/>
          <a:ln w="9525">
            <a:noFill/>
            <a:miter lim="800000"/>
            <a:headEnd/>
            <a:tailEnd/>
          </a:ln>
          <a:effectLst/>
        </p:spPr>
      </p:pic>
      <p:sp>
        <p:nvSpPr>
          <p:cNvPr id="8" name="TextBox 7"/>
          <p:cNvSpPr txBox="1"/>
          <p:nvPr/>
        </p:nvSpPr>
        <p:spPr>
          <a:xfrm>
            <a:off x="1928794" y="357166"/>
            <a:ext cx="5214974" cy="584775"/>
          </a:xfrm>
          <a:prstGeom prst="rect">
            <a:avLst/>
          </a:prstGeom>
          <a:noFill/>
        </p:spPr>
        <p:txBody>
          <a:bodyPr wrap="square" rtlCol="0">
            <a:spAutoFit/>
          </a:bodyPr>
          <a:lstStyle/>
          <a:p>
            <a:pPr algn="ctr"/>
            <a:r>
              <a:rPr lang="en-AU" sz="3200" dirty="0" smtClean="0"/>
              <a:t>PERFORMANCE MODELS</a:t>
            </a:r>
            <a:endParaRPr lang="en-US" sz="3200" dirty="0"/>
          </a:p>
        </p:txBody>
      </p:sp>
      <p:pic>
        <p:nvPicPr>
          <p:cNvPr id="9" name="Picture 6"/>
          <p:cNvPicPr>
            <a:picLocks noChangeAspect="1" noChangeArrowheads="1"/>
          </p:cNvPicPr>
          <p:nvPr/>
        </p:nvPicPr>
        <p:blipFill>
          <a:blip r:embed="rId6" cstate="print"/>
          <a:srcRect/>
          <a:stretch>
            <a:fillRect/>
          </a:stretch>
        </p:blipFill>
        <p:spPr bwMode="auto">
          <a:xfrm rot="5400000">
            <a:off x="959709" y="3183638"/>
            <a:ext cx="1866732" cy="2928959"/>
          </a:xfrm>
          <a:prstGeom prst="rect">
            <a:avLst/>
          </a:prstGeom>
          <a:noFill/>
          <a:ln w="9525">
            <a:noFill/>
            <a:miter lim="800000"/>
            <a:headEnd/>
            <a:tailEnd/>
          </a:ln>
          <a:effectLst/>
        </p:spPr>
      </p:pic>
      <p:sp>
        <p:nvSpPr>
          <p:cNvPr id="10" name="TextBox 9"/>
          <p:cNvSpPr txBox="1"/>
          <p:nvPr/>
        </p:nvSpPr>
        <p:spPr>
          <a:xfrm>
            <a:off x="3857620" y="1142984"/>
            <a:ext cx="3929090" cy="3970318"/>
          </a:xfrm>
          <a:prstGeom prst="rect">
            <a:avLst/>
          </a:prstGeom>
          <a:noFill/>
        </p:spPr>
        <p:txBody>
          <a:bodyPr wrap="square" rtlCol="0">
            <a:spAutoFit/>
          </a:bodyPr>
          <a:lstStyle/>
          <a:p>
            <a:r>
              <a:rPr lang="en-AU" dirty="0" smtClean="0"/>
              <a:t>PowerPC based router systems:</a:t>
            </a:r>
          </a:p>
          <a:p>
            <a:endParaRPr lang="en-AU" dirty="0" smtClean="0"/>
          </a:p>
          <a:p>
            <a:r>
              <a:rPr lang="en-AU" dirty="0" smtClean="0"/>
              <a:t>RB1000</a:t>
            </a:r>
          </a:p>
          <a:p>
            <a:pPr>
              <a:buFont typeface="Arial" pitchFamily="34" charset="0"/>
              <a:buChar char="•"/>
            </a:pPr>
            <a:r>
              <a:rPr lang="en-AU" dirty="0" smtClean="0"/>
              <a:t>1300MHz CPU</a:t>
            </a:r>
          </a:p>
          <a:p>
            <a:pPr>
              <a:buFont typeface="Arial" pitchFamily="34" charset="0"/>
              <a:buChar char="•"/>
            </a:pPr>
            <a:r>
              <a:rPr lang="en-AU" dirty="0" smtClean="0"/>
              <a:t>512MB RAM SODIMM</a:t>
            </a:r>
          </a:p>
          <a:p>
            <a:pPr>
              <a:buFont typeface="Arial" pitchFamily="34" charset="0"/>
              <a:buChar char="•"/>
            </a:pPr>
            <a:r>
              <a:rPr lang="en-AU" dirty="0"/>
              <a:t>2</a:t>
            </a:r>
            <a:r>
              <a:rPr lang="en-AU" dirty="0" smtClean="0"/>
              <a:t>x CF expansion</a:t>
            </a:r>
          </a:p>
          <a:p>
            <a:pPr>
              <a:buFont typeface="Arial" pitchFamily="34" charset="0"/>
              <a:buChar char="•"/>
            </a:pPr>
            <a:r>
              <a:rPr lang="en-AU" dirty="0" smtClean="0"/>
              <a:t>3x gigabit Ethernet</a:t>
            </a:r>
          </a:p>
          <a:p>
            <a:endParaRPr lang="en-AU" dirty="0" smtClean="0"/>
          </a:p>
          <a:p>
            <a:endParaRPr lang="en-AU" dirty="0" smtClean="0"/>
          </a:p>
          <a:p>
            <a:r>
              <a:rPr lang="en-AU" dirty="0" smtClean="0"/>
              <a:t>RB600A</a:t>
            </a:r>
          </a:p>
          <a:p>
            <a:pPr>
              <a:buFont typeface="Arial" pitchFamily="34" charset="0"/>
              <a:buChar char="•"/>
            </a:pPr>
            <a:r>
              <a:rPr lang="en-AU" dirty="0" smtClean="0"/>
              <a:t>266MHz CPU</a:t>
            </a:r>
          </a:p>
          <a:p>
            <a:pPr>
              <a:buFont typeface="Arial" pitchFamily="34" charset="0"/>
              <a:buChar char="•"/>
            </a:pPr>
            <a:r>
              <a:rPr lang="en-AU" dirty="0" smtClean="0"/>
              <a:t>128MB RAM</a:t>
            </a:r>
          </a:p>
          <a:p>
            <a:pPr>
              <a:buFont typeface="Arial" pitchFamily="34" charset="0"/>
              <a:buChar char="•"/>
            </a:pPr>
            <a:r>
              <a:rPr lang="en-AU" dirty="0" smtClean="0"/>
              <a:t>4x mini-</a:t>
            </a:r>
            <a:r>
              <a:rPr lang="en-AU" dirty="0" err="1" smtClean="0"/>
              <a:t>pci</a:t>
            </a:r>
            <a:r>
              <a:rPr lang="en-AU" dirty="0" smtClean="0"/>
              <a:t> slot expansion</a:t>
            </a:r>
          </a:p>
          <a:p>
            <a:pPr>
              <a:buFont typeface="Arial" pitchFamily="34" charset="0"/>
              <a:buChar char="•"/>
            </a:pPr>
            <a:r>
              <a:rPr lang="en-AU" dirty="0" smtClean="0"/>
              <a:t>3x gigabit Ethernet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4098" name="Picture 2"/>
          <p:cNvPicPr>
            <a:picLocks noChangeAspect="1" noChangeArrowheads="1"/>
          </p:cNvPicPr>
          <p:nvPr/>
        </p:nvPicPr>
        <p:blipFill>
          <a:blip r:embed="rId5" cstate="print"/>
          <a:srcRect/>
          <a:stretch>
            <a:fillRect/>
          </a:stretch>
        </p:blipFill>
        <p:spPr bwMode="auto">
          <a:xfrm>
            <a:off x="1214414" y="1357298"/>
            <a:ext cx="1285884" cy="10716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6" cstate="print"/>
          <a:srcRect/>
          <a:stretch>
            <a:fillRect/>
          </a:stretch>
        </p:blipFill>
        <p:spPr bwMode="auto">
          <a:xfrm>
            <a:off x="1357290" y="2714620"/>
            <a:ext cx="1071570" cy="910934"/>
          </a:xfrm>
          <a:prstGeom prst="rect">
            <a:avLst/>
          </a:prstGeom>
          <a:noFill/>
          <a:ln w="9525">
            <a:noFill/>
            <a:miter lim="800000"/>
            <a:headEnd/>
            <a:tailEnd/>
          </a:ln>
          <a:effectLst/>
        </p:spPr>
      </p:pic>
      <p:pic>
        <p:nvPicPr>
          <p:cNvPr id="4100" name="Picture 4"/>
          <p:cNvPicPr>
            <a:picLocks noChangeAspect="1" noChangeArrowheads="1"/>
          </p:cNvPicPr>
          <p:nvPr/>
        </p:nvPicPr>
        <p:blipFill>
          <a:blip r:embed="rId7"/>
          <a:srcRect/>
          <a:stretch>
            <a:fillRect/>
          </a:stretch>
        </p:blipFill>
        <p:spPr bwMode="auto">
          <a:xfrm>
            <a:off x="428596" y="3857628"/>
            <a:ext cx="2614130" cy="2143140"/>
          </a:xfrm>
          <a:prstGeom prst="rect">
            <a:avLst/>
          </a:prstGeom>
          <a:noFill/>
          <a:ln w="9525">
            <a:noFill/>
            <a:miter lim="800000"/>
            <a:headEnd/>
            <a:tailEnd/>
          </a:ln>
          <a:effectLst/>
        </p:spPr>
      </p:pic>
      <p:sp>
        <p:nvSpPr>
          <p:cNvPr id="10" name="TextBox 9"/>
          <p:cNvSpPr txBox="1"/>
          <p:nvPr/>
        </p:nvSpPr>
        <p:spPr>
          <a:xfrm>
            <a:off x="1928794" y="357166"/>
            <a:ext cx="5214974" cy="584775"/>
          </a:xfrm>
          <a:prstGeom prst="rect">
            <a:avLst/>
          </a:prstGeom>
          <a:noFill/>
        </p:spPr>
        <p:txBody>
          <a:bodyPr wrap="square" rtlCol="0">
            <a:spAutoFit/>
          </a:bodyPr>
          <a:lstStyle/>
          <a:p>
            <a:pPr algn="ctr"/>
            <a:r>
              <a:rPr lang="en-AU" sz="3200" dirty="0" smtClean="0"/>
              <a:t>PERFORMANCE MODELS</a:t>
            </a:r>
            <a:endParaRPr lang="en-US" sz="3200" dirty="0"/>
          </a:p>
        </p:txBody>
      </p:sp>
      <p:sp>
        <p:nvSpPr>
          <p:cNvPr id="11" name="TextBox 10"/>
          <p:cNvSpPr txBox="1"/>
          <p:nvPr/>
        </p:nvSpPr>
        <p:spPr>
          <a:xfrm>
            <a:off x="3143240" y="1071546"/>
            <a:ext cx="5643602" cy="5632311"/>
          </a:xfrm>
          <a:prstGeom prst="rect">
            <a:avLst/>
          </a:prstGeom>
          <a:noFill/>
        </p:spPr>
        <p:txBody>
          <a:bodyPr wrap="square" rtlCol="0">
            <a:spAutoFit/>
          </a:bodyPr>
          <a:lstStyle/>
          <a:p>
            <a:r>
              <a:rPr lang="en-AU" dirty="0" smtClean="0"/>
              <a:t>Specially designed </a:t>
            </a:r>
            <a:r>
              <a:rPr lang="en-AU" dirty="0" err="1" smtClean="0"/>
              <a:t>RouterBoard</a:t>
            </a:r>
            <a:r>
              <a:rPr lang="en-AU" dirty="0" smtClean="0"/>
              <a:t> expansion slots include 802.11a/b/g and 802.11a/b/g/n wireless mini-</a:t>
            </a:r>
            <a:r>
              <a:rPr lang="en-AU" dirty="0" err="1" smtClean="0"/>
              <a:t>pci</a:t>
            </a:r>
            <a:r>
              <a:rPr lang="en-AU" dirty="0" smtClean="0"/>
              <a:t> adapters</a:t>
            </a:r>
          </a:p>
          <a:p>
            <a:endParaRPr lang="en-AU" dirty="0"/>
          </a:p>
          <a:p>
            <a:r>
              <a:rPr lang="en-AU" dirty="0" smtClean="0"/>
              <a:t>R52H</a:t>
            </a:r>
          </a:p>
          <a:p>
            <a:pPr lvl="1">
              <a:buFont typeface="Arial" pitchFamily="34" charset="0"/>
              <a:buChar char="•"/>
            </a:pPr>
            <a:r>
              <a:rPr lang="en-AU" dirty="0" smtClean="0"/>
              <a:t>802.11a/b/g</a:t>
            </a:r>
          </a:p>
          <a:p>
            <a:pPr lvl="1">
              <a:buFont typeface="Arial" pitchFamily="34" charset="0"/>
              <a:buChar char="•"/>
            </a:pPr>
            <a:r>
              <a:rPr lang="en-AU" dirty="0" smtClean="0"/>
              <a:t>350mW transmit output</a:t>
            </a:r>
          </a:p>
          <a:p>
            <a:pPr lvl="1">
              <a:buFont typeface="Arial" pitchFamily="34" charset="0"/>
              <a:buChar char="•"/>
            </a:pPr>
            <a:r>
              <a:rPr lang="en-AU" dirty="0" smtClean="0"/>
              <a:t>5GHz band (includes 5.1 and 5.4 spectrum)</a:t>
            </a:r>
          </a:p>
          <a:p>
            <a:pPr lvl="1">
              <a:buFont typeface="Arial" pitchFamily="34" charset="0"/>
              <a:buChar char="•"/>
            </a:pPr>
            <a:r>
              <a:rPr lang="en-AU" dirty="0" smtClean="0"/>
              <a:t>2.4GHz band – full 13 channels</a:t>
            </a:r>
          </a:p>
          <a:p>
            <a:endParaRPr lang="en-AU" dirty="0"/>
          </a:p>
          <a:p>
            <a:r>
              <a:rPr lang="en-AU" dirty="0" smtClean="0"/>
              <a:t>R52N</a:t>
            </a:r>
          </a:p>
          <a:p>
            <a:pPr lvl="1">
              <a:buFont typeface="Arial" pitchFamily="34" charset="0"/>
              <a:buChar char="•"/>
            </a:pPr>
            <a:r>
              <a:rPr lang="en-AU" i="1" dirty="0" smtClean="0"/>
              <a:t>Also</a:t>
            </a:r>
            <a:r>
              <a:rPr lang="en-AU" dirty="0" smtClean="0"/>
              <a:t> supports 802.11n standard</a:t>
            </a:r>
          </a:p>
          <a:p>
            <a:endParaRPr lang="en-AU" dirty="0"/>
          </a:p>
          <a:p>
            <a:r>
              <a:rPr lang="en-AU" dirty="0" smtClean="0"/>
              <a:t>IN/G44V</a:t>
            </a:r>
          </a:p>
          <a:p>
            <a:pPr lvl="1">
              <a:buFont typeface="Arial" pitchFamily="34" charset="0"/>
              <a:buChar char="•"/>
            </a:pPr>
            <a:r>
              <a:rPr lang="en-AU" dirty="0" smtClean="0"/>
              <a:t>4x gigabit </a:t>
            </a:r>
            <a:r>
              <a:rPr lang="en-AU" dirty="0" err="1" smtClean="0"/>
              <a:t>ethernet</a:t>
            </a:r>
            <a:r>
              <a:rPr lang="en-AU" dirty="0" smtClean="0"/>
              <a:t> ports</a:t>
            </a:r>
          </a:p>
          <a:p>
            <a:pPr lvl="1">
              <a:buFont typeface="Arial" pitchFamily="34" charset="0"/>
              <a:buChar char="•"/>
            </a:pPr>
            <a:r>
              <a:rPr lang="en-AU" dirty="0" smtClean="0"/>
              <a:t>Full form factor PCI interface for PC based router systems</a:t>
            </a:r>
          </a:p>
          <a:p>
            <a:endParaRPr lang="en-AU" dirty="0" smtClean="0"/>
          </a:p>
          <a:p>
            <a:endParaRPr lang="en-AU" dirty="0" smtClean="0"/>
          </a:p>
          <a:p>
            <a:endParaRPr lang="en-AU"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7" name="Picture 6" descr="rb1000case3.png"/>
          <p:cNvPicPr>
            <a:picLocks noChangeAspect="1"/>
          </p:cNvPicPr>
          <p:nvPr/>
        </p:nvPicPr>
        <p:blipFill>
          <a:blip r:embed="rId5" cstate="print"/>
          <a:stretch>
            <a:fillRect/>
          </a:stretch>
        </p:blipFill>
        <p:spPr>
          <a:xfrm>
            <a:off x="1785918" y="1000108"/>
            <a:ext cx="5500726" cy="1078142"/>
          </a:xfrm>
          <a:prstGeom prst="rect">
            <a:avLst/>
          </a:prstGeom>
        </p:spPr>
      </p:pic>
      <p:pic>
        <p:nvPicPr>
          <p:cNvPr id="8" name="Picture 7" descr="preliminary_front.png"/>
          <p:cNvPicPr>
            <a:picLocks noChangeAspect="1"/>
          </p:cNvPicPr>
          <p:nvPr/>
        </p:nvPicPr>
        <p:blipFill>
          <a:blip r:embed="rId6" cstate="print"/>
          <a:stretch>
            <a:fillRect/>
          </a:stretch>
        </p:blipFill>
        <p:spPr>
          <a:xfrm>
            <a:off x="928662" y="4643446"/>
            <a:ext cx="1500198" cy="952481"/>
          </a:xfrm>
          <a:prstGeom prst="rect">
            <a:avLst/>
          </a:prstGeom>
        </p:spPr>
      </p:pic>
      <p:sp>
        <p:nvSpPr>
          <p:cNvPr id="9" name="TextBox 8"/>
          <p:cNvSpPr txBox="1"/>
          <p:nvPr/>
        </p:nvSpPr>
        <p:spPr>
          <a:xfrm>
            <a:off x="1928794" y="357166"/>
            <a:ext cx="5214974" cy="584775"/>
          </a:xfrm>
          <a:prstGeom prst="rect">
            <a:avLst/>
          </a:prstGeom>
          <a:noFill/>
        </p:spPr>
        <p:txBody>
          <a:bodyPr wrap="square" rtlCol="0">
            <a:spAutoFit/>
          </a:bodyPr>
          <a:lstStyle/>
          <a:p>
            <a:pPr algn="ctr"/>
            <a:r>
              <a:rPr lang="en-AU" sz="3200" dirty="0" smtClean="0"/>
              <a:t>PACKAGED KITS</a:t>
            </a:r>
            <a:endParaRPr lang="en-US" sz="3200" dirty="0"/>
          </a:p>
        </p:txBody>
      </p:sp>
      <p:pic>
        <p:nvPicPr>
          <p:cNvPr id="15362" name="Picture 2"/>
          <p:cNvPicPr>
            <a:picLocks noChangeAspect="1" noChangeArrowheads="1"/>
          </p:cNvPicPr>
          <p:nvPr/>
        </p:nvPicPr>
        <p:blipFill>
          <a:blip r:embed="rId7"/>
          <a:srcRect/>
          <a:stretch>
            <a:fillRect/>
          </a:stretch>
        </p:blipFill>
        <p:spPr bwMode="auto">
          <a:xfrm>
            <a:off x="357158" y="2357430"/>
            <a:ext cx="2722268" cy="2000264"/>
          </a:xfrm>
          <a:prstGeom prst="rect">
            <a:avLst/>
          </a:prstGeom>
          <a:noFill/>
          <a:ln w="9525">
            <a:noFill/>
            <a:miter lim="800000"/>
            <a:headEnd/>
            <a:tailEnd/>
          </a:ln>
          <a:effectLst/>
        </p:spPr>
      </p:pic>
      <p:sp>
        <p:nvSpPr>
          <p:cNvPr id="11" name="TextBox 10"/>
          <p:cNvSpPr txBox="1"/>
          <p:nvPr/>
        </p:nvSpPr>
        <p:spPr>
          <a:xfrm>
            <a:off x="3714744" y="2714620"/>
            <a:ext cx="4500594" cy="2308324"/>
          </a:xfrm>
          <a:prstGeom prst="rect">
            <a:avLst/>
          </a:prstGeom>
          <a:noFill/>
        </p:spPr>
        <p:txBody>
          <a:bodyPr wrap="square" rtlCol="0">
            <a:spAutoFit/>
          </a:bodyPr>
          <a:lstStyle/>
          <a:p>
            <a:r>
              <a:rPr lang="en-AU" dirty="0" smtClean="0"/>
              <a:t>Packaged, ready-to-deploy systems available include:</a:t>
            </a:r>
          </a:p>
          <a:p>
            <a:pPr lvl="1">
              <a:buFont typeface="Arial" pitchFamily="34" charset="0"/>
              <a:buChar char="•"/>
            </a:pPr>
            <a:r>
              <a:rPr lang="en-AU" dirty="0" smtClean="0"/>
              <a:t>RB1000U – RB/1000 in rack-mountable case with internal power supply</a:t>
            </a:r>
          </a:p>
          <a:p>
            <a:pPr lvl="1">
              <a:buFont typeface="Arial" pitchFamily="34" charset="0"/>
              <a:buChar char="•"/>
            </a:pPr>
            <a:r>
              <a:rPr lang="en-AU" dirty="0" smtClean="0"/>
              <a:t>RIC/522 RB/411 based point to point bridge system in integrated 5GHz antenna</a:t>
            </a:r>
          </a:p>
          <a:p>
            <a:pPr lvl="1">
              <a:buFont typeface="Arial" pitchFamily="34" charset="0"/>
              <a:buChar char="•"/>
            </a:pPr>
            <a:r>
              <a:rPr lang="en-AU" dirty="0" smtClean="0"/>
              <a:t>RB/750 SOHO Router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pic>
        <p:nvPicPr>
          <p:cNvPr id="11268" name="Picture 4"/>
          <p:cNvPicPr>
            <a:picLocks noChangeAspect="1" noChangeArrowheads="1"/>
          </p:cNvPicPr>
          <p:nvPr/>
        </p:nvPicPr>
        <p:blipFill>
          <a:blip r:embed="rId5"/>
          <a:srcRect/>
          <a:stretch>
            <a:fillRect/>
          </a:stretch>
        </p:blipFill>
        <p:spPr bwMode="auto">
          <a:xfrm>
            <a:off x="571472" y="4071942"/>
            <a:ext cx="2305778" cy="1643074"/>
          </a:xfrm>
          <a:prstGeom prst="rect">
            <a:avLst/>
          </a:prstGeom>
          <a:noFill/>
          <a:ln w="9525">
            <a:noFill/>
            <a:miter lim="800000"/>
            <a:headEnd/>
            <a:tailEnd/>
          </a:ln>
          <a:effectLst/>
        </p:spPr>
      </p:pic>
      <p:pic>
        <p:nvPicPr>
          <p:cNvPr id="11269" name="Picture 5"/>
          <p:cNvPicPr>
            <a:picLocks noChangeAspect="1" noChangeArrowheads="1"/>
          </p:cNvPicPr>
          <p:nvPr/>
        </p:nvPicPr>
        <p:blipFill>
          <a:blip r:embed="rId6"/>
          <a:srcRect/>
          <a:stretch>
            <a:fillRect/>
          </a:stretch>
        </p:blipFill>
        <p:spPr bwMode="auto">
          <a:xfrm rot="20943208">
            <a:off x="444595" y="1265740"/>
            <a:ext cx="2298838" cy="2645988"/>
          </a:xfrm>
          <a:prstGeom prst="rect">
            <a:avLst/>
          </a:prstGeom>
          <a:noFill/>
          <a:ln w="9525">
            <a:noFill/>
            <a:miter lim="800000"/>
            <a:headEnd/>
            <a:tailEnd/>
          </a:ln>
          <a:effectLst/>
        </p:spPr>
      </p:pic>
      <p:sp>
        <p:nvSpPr>
          <p:cNvPr id="8" name="TextBox 7"/>
          <p:cNvSpPr txBox="1"/>
          <p:nvPr/>
        </p:nvSpPr>
        <p:spPr>
          <a:xfrm>
            <a:off x="1428728" y="357166"/>
            <a:ext cx="5929354" cy="584775"/>
          </a:xfrm>
          <a:prstGeom prst="rect">
            <a:avLst/>
          </a:prstGeom>
          <a:noFill/>
        </p:spPr>
        <p:txBody>
          <a:bodyPr wrap="square" rtlCol="0">
            <a:spAutoFit/>
          </a:bodyPr>
          <a:lstStyle/>
          <a:p>
            <a:pPr algn="ctr"/>
            <a:r>
              <a:rPr lang="en-AU" sz="3200" dirty="0" smtClean="0"/>
              <a:t>INDOOR AND OUTDOOR CASES</a:t>
            </a:r>
            <a:endParaRPr lang="en-US" sz="3200" dirty="0"/>
          </a:p>
        </p:txBody>
      </p:sp>
      <p:pic>
        <p:nvPicPr>
          <p:cNvPr id="11271" name="Picture 7"/>
          <p:cNvPicPr>
            <a:picLocks noChangeAspect="1" noChangeArrowheads="1"/>
          </p:cNvPicPr>
          <p:nvPr/>
        </p:nvPicPr>
        <p:blipFill>
          <a:blip r:embed="rId7"/>
          <a:srcRect/>
          <a:stretch>
            <a:fillRect/>
          </a:stretch>
        </p:blipFill>
        <p:spPr bwMode="auto">
          <a:xfrm>
            <a:off x="5643570" y="1214422"/>
            <a:ext cx="3143272" cy="1813771"/>
          </a:xfrm>
          <a:prstGeom prst="rect">
            <a:avLst/>
          </a:prstGeom>
          <a:noFill/>
          <a:ln w="9525">
            <a:noFill/>
            <a:miter lim="800000"/>
            <a:headEnd/>
            <a:tailEnd/>
          </a:ln>
          <a:effectLst/>
        </p:spPr>
      </p:pic>
      <p:sp>
        <p:nvSpPr>
          <p:cNvPr id="11" name="TextBox 10"/>
          <p:cNvSpPr txBox="1"/>
          <p:nvPr/>
        </p:nvSpPr>
        <p:spPr>
          <a:xfrm>
            <a:off x="3357554" y="2643182"/>
            <a:ext cx="3000396" cy="1200329"/>
          </a:xfrm>
          <a:prstGeom prst="rect">
            <a:avLst/>
          </a:prstGeom>
          <a:noFill/>
        </p:spPr>
        <p:txBody>
          <a:bodyPr wrap="square" rtlCol="0">
            <a:spAutoFit/>
          </a:bodyPr>
          <a:lstStyle/>
          <a:p>
            <a:r>
              <a:rPr lang="en-AU" dirty="0" smtClean="0"/>
              <a:t>A full range of indoor and outdoor cases are available suitable for all </a:t>
            </a:r>
            <a:r>
              <a:rPr lang="en-AU" dirty="0" err="1" smtClean="0"/>
              <a:t>RouterBoard</a:t>
            </a:r>
            <a:r>
              <a:rPr lang="en-AU" dirty="0" smtClean="0"/>
              <a:t> models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srcRect/>
          <a:stretch>
            <a:fillRect/>
          </a:stretch>
        </p:blipFill>
        <p:spPr bwMode="auto">
          <a:xfrm>
            <a:off x="0" y="6070600"/>
            <a:ext cx="9158288"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5"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graphicFrame>
        <p:nvGraphicFramePr>
          <p:cNvPr id="10242" name="Object 2"/>
          <p:cNvGraphicFramePr>
            <a:graphicFrameLocks noChangeAspect="1"/>
          </p:cNvGraphicFramePr>
          <p:nvPr/>
        </p:nvGraphicFramePr>
        <p:xfrm>
          <a:off x="2214546" y="1071546"/>
          <a:ext cx="4714908" cy="4624710"/>
        </p:xfrm>
        <a:graphic>
          <a:graphicData uri="http://schemas.openxmlformats.org/presentationml/2006/ole">
            <p:oleObj spid="_x0000_s10242" name="Acrobat Document" r:id="rId6" imgW="5476684" imgH="5371921" progId="AcroExch.Document.7">
              <p:embed/>
            </p:oleObj>
          </a:graphicData>
        </a:graphic>
      </p:graphicFrame>
      <p:sp>
        <p:nvSpPr>
          <p:cNvPr id="5" name="TextBox 4"/>
          <p:cNvSpPr txBox="1"/>
          <p:nvPr/>
        </p:nvSpPr>
        <p:spPr>
          <a:xfrm>
            <a:off x="1428728" y="357166"/>
            <a:ext cx="5929354" cy="584775"/>
          </a:xfrm>
          <a:prstGeom prst="rect">
            <a:avLst/>
          </a:prstGeom>
          <a:noFill/>
        </p:spPr>
        <p:txBody>
          <a:bodyPr wrap="square" rtlCol="0">
            <a:spAutoFit/>
          </a:bodyPr>
          <a:lstStyle/>
          <a:p>
            <a:pPr algn="ctr"/>
            <a:r>
              <a:rPr lang="en-AU" sz="3200" dirty="0" smtClean="0"/>
              <a:t>SELECTION GUIDE</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6070600"/>
            <a:ext cx="9144000" cy="787400"/>
          </a:xfrm>
          <a:prstGeom prst="rect">
            <a:avLst/>
          </a:prstGeom>
          <a:noFill/>
          <a:ln w="9525">
            <a:noFill/>
            <a:miter lim="800000"/>
            <a:headEnd/>
            <a:tailEnd/>
          </a:ln>
          <a:effectLst/>
        </p:spPr>
      </p:pic>
      <p:pic>
        <p:nvPicPr>
          <p:cNvPr id="6" name="Picture 5" descr="LogoWeb.png"/>
          <p:cNvPicPr>
            <a:picLocks noChangeAspect="1"/>
          </p:cNvPicPr>
          <p:nvPr/>
        </p:nvPicPr>
        <p:blipFill>
          <a:blip r:embed="rId4" cstate="print"/>
          <a:stretch>
            <a:fillRect/>
          </a:stretch>
        </p:blipFill>
        <p:spPr>
          <a:xfrm>
            <a:off x="6643702" y="6143644"/>
            <a:ext cx="2418987" cy="714356"/>
          </a:xfrm>
          <a:prstGeom prst="rect">
            <a:avLst/>
          </a:prstGeom>
          <a:noFill/>
          <a:effectLst>
            <a:outerShdw blurRad="50800" dist="63500" dir="3240000" algn="ctr" rotWithShape="0">
              <a:srgbClr val="000000">
                <a:alpha val="37000"/>
              </a:srgbClr>
            </a:outerShdw>
          </a:effectLst>
        </p:spPr>
      </p:pic>
      <p:sp>
        <p:nvSpPr>
          <p:cNvPr id="9" name="TextBox 8"/>
          <p:cNvSpPr txBox="1"/>
          <p:nvPr/>
        </p:nvSpPr>
        <p:spPr>
          <a:xfrm>
            <a:off x="3571868" y="500042"/>
            <a:ext cx="5286412" cy="2369880"/>
          </a:xfrm>
          <a:prstGeom prst="rect">
            <a:avLst/>
          </a:prstGeom>
          <a:noFill/>
        </p:spPr>
        <p:txBody>
          <a:bodyPr wrap="square" rtlCol="0">
            <a:spAutoFit/>
          </a:bodyPr>
          <a:lstStyle/>
          <a:p>
            <a:r>
              <a:rPr lang="en-US" sz="4000" dirty="0" err="1" smtClean="0"/>
              <a:t>RouterOS</a:t>
            </a:r>
            <a:endParaRPr lang="en-US" sz="4000" dirty="0" smtClean="0"/>
          </a:p>
          <a:p>
            <a:endParaRPr lang="en-AU" dirty="0" smtClean="0"/>
          </a:p>
          <a:p>
            <a:endParaRPr lang="en-US" dirty="0" smtClean="0"/>
          </a:p>
          <a:p>
            <a:r>
              <a:rPr lang="en-US" dirty="0" err="1" smtClean="0"/>
              <a:t>RouterOS</a:t>
            </a:r>
            <a:r>
              <a:rPr lang="en-US" dirty="0" smtClean="0"/>
              <a:t> </a:t>
            </a:r>
            <a:r>
              <a:rPr lang="en-US" dirty="0"/>
              <a:t>is a stand-alone operating system based on the Linux v2.6 kernel, and our goal here at MikroTik is to provide all these features with a quick and simple installation and an easy to use interface.</a:t>
            </a:r>
            <a:endParaRPr lang="en-US" dirty="0" smtClean="0"/>
          </a:p>
        </p:txBody>
      </p:sp>
      <p:pic>
        <p:nvPicPr>
          <p:cNvPr id="5127" name="Picture 7"/>
          <p:cNvPicPr>
            <a:picLocks noChangeAspect="1" noChangeArrowheads="1"/>
          </p:cNvPicPr>
          <p:nvPr/>
        </p:nvPicPr>
        <p:blipFill>
          <a:blip r:embed="rId5" cstate="print"/>
          <a:srcRect/>
          <a:stretch>
            <a:fillRect/>
          </a:stretch>
        </p:blipFill>
        <p:spPr bwMode="auto">
          <a:xfrm>
            <a:off x="357158" y="500042"/>
            <a:ext cx="3006409"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1371</Words>
  <Application>Microsoft Office PowerPoint</Application>
  <PresentationFormat>Overhead</PresentationFormat>
  <Paragraphs>219</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ViewBank Rise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Everest</dc:creator>
  <cp:lastModifiedBy>Mike Everest</cp:lastModifiedBy>
  <cp:revision>53</cp:revision>
  <dcterms:created xsi:type="dcterms:W3CDTF">2009-09-27T02:56:17Z</dcterms:created>
  <dcterms:modified xsi:type="dcterms:W3CDTF">2009-09-30T06:34:41Z</dcterms:modified>
</cp:coreProperties>
</file>